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1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notesSlides/notesSlide2.xml" ContentType="application/vnd.openxmlformats-officedocument.presentationml.notesSlide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notesSlides/notesSlide3.xml" ContentType="application/vnd.openxmlformats-officedocument.presentationml.notesSlide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notesSlides/notesSlide4.xml" ContentType="application/vnd.openxmlformats-officedocument.presentationml.notesSlide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notesSlides/notesSlide5.xml" ContentType="application/vnd.openxmlformats-officedocument.presentationml.notesSlide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notesSlides/notesSlide6.xml" ContentType="application/vnd.openxmlformats-officedocument.presentationml.notesSlide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notesSlides/notesSlide7.xml" ContentType="application/vnd.openxmlformats-officedocument.presentationml.notesSlide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notesSlides/notesSlide11.xml" ContentType="application/vnd.openxmlformats-officedocument.presentationml.notesSlide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notesSlides/notesSlide12.xml" ContentType="application/vnd.openxmlformats-officedocument.presentationml.notesSlide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6"/>
  </p:notesMasterIdLst>
  <p:sldIdLst>
    <p:sldId id="256" r:id="rId2"/>
    <p:sldId id="292" r:id="rId3"/>
    <p:sldId id="365" r:id="rId4"/>
    <p:sldId id="305" r:id="rId5"/>
    <p:sldId id="306" r:id="rId6"/>
    <p:sldId id="307" r:id="rId7"/>
    <p:sldId id="308" r:id="rId8"/>
    <p:sldId id="309" r:id="rId9"/>
    <p:sldId id="310" r:id="rId10"/>
    <p:sldId id="368" r:id="rId11"/>
    <p:sldId id="311" r:id="rId12"/>
    <p:sldId id="312" r:id="rId13"/>
    <p:sldId id="297" r:id="rId14"/>
    <p:sldId id="370" r:id="rId15"/>
    <p:sldId id="298" r:id="rId16"/>
    <p:sldId id="371" r:id="rId17"/>
    <p:sldId id="314" r:id="rId18"/>
    <p:sldId id="317" r:id="rId19"/>
    <p:sldId id="372" r:id="rId20"/>
    <p:sldId id="321" r:id="rId21"/>
    <p:sldId id="319" r:id="rId22"/>
    <p:sldId id="320" r:id="rId23"/>
    <p:sldId id="323" r:id="rId24"/>
    <p:sldId id="322" r:id="rId25"/>
    <p:sldId id="324" r:id="rId26"/>
    <p:sldId id="413" r:id="rId27"/>
    <p:sldId id="412" r:id="rId28"/>
    <p:sldId id="410" r:id="rId29"/>
    <p:sldId id="411" r:id="rId30"/>
    <p:sldId id="330" r:id="rId31"/>
    <p:sldId id="415" r:id="rId32"/>
    <p:sldId id="329" r:id="rId33"/>
    <p:sldId id="414" r:id="rId34"/>
    <p:sldId id="331" r:id="rId35"/>
    <p:sldId id="332" r:id="rId36"/>
    <p:sldId id="336" r:id="rId37"/>
    <p:sldId id="338" r:id="rId38"/>
    <p:sldId id="337" r:id="rId39"/>
    <p:sldId id="339" r:id="rId40"/>
    <p:sldId id="340" r:id="rId41"/>
    <p:sldId id="440" r:id="rId42"/>
    <p:sldId id="443" r:id="rId43"/>
    <p:sldId id="441" r:id="rId44"/>
    <p:sldId id="341" r:id="rId45"/>
    <p:sldId id="354" r:id="rId46"/>
    <p:sldId id="348" r:id="rId47"/>
    <p:sldId id="343" r:id="rId48"/>
    <p:sldId id="344" r:id="rId49"/>
    <p:sldId id="345" r:id="rId50"/>
    <p:sldId id="355" r:id="rId51"/>
    <p:sldId id="346" r:id="rId52"/>
    <p:sldId id="357" r:id="rId53"/>
    <p:sldId id="359" r:id="rId54"/>
    <p:sldId id="358" r:id="rId55"/>
  </p:sldIdLst>
  <p:sldSz cx="12192000" cy="6858000"/>
  <p:notesSz cx="6858000" cy="9144000"/>
  <p:custDataLst>
    <p:tags r:id="rId5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作者" initials="作" lastIdx="0" clrIdx="1"/>
  <p:cmAuthor id="2" name="新课标第一网" initials="新" lastIdx="0" clrIdx="0"/>
  <p:cmAuthor id="3" name="lenovo" initials="l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gs" Target="tags/tag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jpe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脑灰质位于脑表面，是神经系统的中枢部分，</a:t>
            </a:r>
            <a:r>
              <a:rPr lang="zh-CN" altLang="en-US" b="1"/>
              <a:t>相当于指挥中心</a:t>
            </a:r>
            <a:r>
              <a:rPr lang="zh-CN" altLang="en-US"/>
              <a:t>，基本结构称为树突。主管</a:t>
            </a:r>
            <a:r>
              <a:rPr lang="zh-CN" altLang="en-US" b="1"/>
              <a:t>身体的高级功能，如言语、思维、运动</a:t>
            </a:r>
            <a:r>
              <a:rPr lang="zh-CN" altLang="en-US"/>
              <a:t>等等；</a:t>
            </a:r>
          </a:p>
          <a:p>
            <a:r>
              <a:rPr lang="zh-CN" altLang="en-US"/>
              <a:t>脑白质位于脑部内部，脑灰质的下面，</a:t>
            </a:r>
            <a:r>
              <a:rPr lang="zh-CN" altLang="en-US" b="1"/>
              <a:t>是灰质的信息的传导系统</a:t>
            </a:r>
            <a:r>
              <a:rPr lang="zh-CN" altLang="en-US"/>
              <a:t>，基本结构称为轴突，轴突外周包绕髓鞘，类似于电线、网络系统，</a:t>
            </a:r>
          </a:p>
          <a:p>
            <a:r>
              <a:rPr lang="zh-CN" altLang="en-US"/>
              <a:t>如果疾病影响了此传导系统，会造成轴突的脱髓鞘，</a:t>
            </a:r>
            <a:r>
              <a:rPr lang="zh-CN" altLang="en-US" b="1"/>
              <a:t>使信息传导减慢，引起反应迟钝、走路不稳、大小便功能障碍</a:t>
            </a:r>
            <a:r>
              <a:rPr lang="zh-CN" altLang="en-US"/>
              <a:t>。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×</a:t>
            </a:r>
            <a:r>
              <a:rPr lang="en-US" altLang="zh-CN"/>
              <a:t>  </a:t>
            </a:r>
            <a:r>
              <a:rPr lang="zh-CN" altLang="en-US"/>
              <a:t>×</a:t>
            </a:r>
            <a:r>
              <a:rPr lang="en-US" altLang="zh-CN"/>
              <a:t>  </a:t>
            </a:r>
            <a:r>
              <a:rPr lang="zh-CN" altLang="en-US"/>
              <a:t>×</a:t>
            </a:r>
            <a:r>
              <a:rPr lang="en-US" altLang="zh-CN"/>
              <a:t>    √   √    √     √     √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表格所有框线的磅值在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2.25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磅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左右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，表格不要使用底色，边框黑色或深蓝色（或与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整体风格色彩协调的颜色），填充色为空白即可。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42EBB-6C3A-411E-B6A0-C87CA677A31C}" type="slidenum">
              <a:rPr lang="zh-CN" altLang="en-US" smtClean="0"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大脑皮层是独属于人类的新皮层理智系统。</a:t>
            </a:r>
            <a:r>
              <a:rPr lang="en-US" altLang="zh-CN"/>
              <a:t> </a:t>
            </a:r>
            <a:r>
              <a:rPr lang="zh-CN" altLang="en-US"/>
              <a:t>与人类亲缘关系相近的猩猩有类似于人类的情感。理智系统与情感系统的平衡是我们生活中能够达到和谐的标志。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kumimoji="1" lang="zh-CN" altLang="en-US" dirty="0">
                <a:latin typeface="黑体" panose="02010609060101010101" charset="-122"/>
                <a:ea typeface="黑体" panose="02010609060101010101" charset="-122"/>
                <a:sym typeface="+mn-ea"/>
              </a:rPr>
              <a:t>神经</a:t>
            </a:r>
            <a:r>
              <a:rPr kumimoji="1" lang="en-US" altLang="zh-CN" dirty="0">
                <a:latin typeface="黑体" panose="02010609060101010101" charset="-122"/>
                <a:ea typeface="黑体" panose="02010609060101010101" charset="-122"/>
                <a:sym typeface="+mn-ea"/>
              </a:rPr>
              <a:t>       </a:t>
            </a:r>
            <a:r>
              <a:rPr kumimoji="1" lang="zh-CN" altLang="en-US" dirty="0">
                <a:latin typeface="黑体" panose="02010609060101010101" charset="-122"/>
                <a:ea typeface="黑体" panose="02010609060101010101" charset="-122"/>
                <a:sym typeface="+mn-ea"/>
              </a:rPr>
              <a:t>由神经纤维集合成束，外裹结缔组织膜组成。</a:t>
            </a:r>
            <a:endParaRPr kumimoji="1" lang="zh-CN" altLang="en-US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钠通道：电压门控通道，激活阈值，激活后失活</a:t>
            </a:r>
            <a:endParaRPr lang="en-US" altLang="zh-CN" dirty="0"/>
          </a:p>
          <a:p>
            <a:r>
              <a:rPr lang="zh-CN" altLang="en-US" dirty="0"/>
              <a:t>各种通道依次开放，离子怎么流？电位怎么变？</a:t>
            </a:r>
            <a:endParaRPr lang="en-US" altLang="zh-CN" dirty="0"/>
          </a:p>
          <a:p>
            <a:r>
              <a:rPr lang="zh-CN" altLang="en-US" dirty="0"/>
              <a:t>离子平衡被打破之后，需要重建，钠钾泵以主动运输的方式把钠运出去，把钾运进来，说明在爆发了一次动作电位之后，依然是胞内高钾、胞外高钠。永远是胞内高钾胞外高钠。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42EBB-6C3A-411E-B6A0-C87CA677A31C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回答电流表指针变化的问题；新的问题，兴奋是如何在神经纤维上传导的呢？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42EBB-6C3A-411E-B6A0-C87CA677A31C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相邻部位之间产生电位差；横向局部电流刺激邻近区兴奋；兴奋传导方向与膜内电流一致；兴奋是否会来回震荡</a:t>
            </a:r>
            <a:r>
              <a:rPr lang="zh-CN" altLang="en-US"/>
              <a:t>传导？动作电位是否会随着传导距离的增加而衰减？</a:t>
            </a:r>
          </a:p>
          <a:p>
            <a:pPr algn="just" eaLnBrk="1" hangingPunct="1">
              <a:spcBef>
                <a:spcPct val="20000"/>
              </a:spcBef>
              <a:buFontTx/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42EBB-6C3A-411E-B6A0-C87CA677A31C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电信号</a:t>
            </a:r>
            <a:r>
              <a:rPr lang="en-US" altLang="zh-CN" dirty="0"/>
              <a:t>-</a:t>
            </a:r>
            <a:r>
              <a:rPr lang="zh-CN" altLang="en-US" dirty="0"/>
              <a:t>化学信号</a:t>
            </a:r>
            <a:r>
              <a:rPr lang="en-US" altLang="zh-CN" dirty="0"/>
              <a:t>-</a:t>
            </a:r>
            <a:r>
              <a:rPr lang="zh-CN" altLang="en-US" dirty="0"/>
              <a:t>电信号</a:t>
            </a:r>
            <a:endParaRPr lang="en-US" altLang="zh-CN" dirty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递质只能由</a:t>
            </a:r>
            <a:r>
              <a:rPr lang="zh-CN" altLang="en-US" dirty="0">
                <a:solidFill>
                  <a:srgbClr val="FF0000"/>
                </a:solidFill>
              </a:rPr>
              <a:t>突触前膜释放</a:t>
            </a:r>
            <a:r>
              <a:rPr lang="zh-CN" altLang="en-US" dirty="0"/>
              <a:t>，作用于</a:t>
            </a:r>
            <a:r>
              <a:rPr lang="zh-CN" altLang="en-US" dirty="0">
                <a:solidFill>
                  <a:srgbClr val="FF0000"/>
                </a:solidFill>
              </a:rPr>
              <a:t>突触后膜的受体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42EBB-6C3A-411E-B6A0-C87CA677A31C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有机磷农药、毒扁豆碱：抑制乙酰  胆碱酯酶</a:t>
            </a: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   箭毒：竞争结合乙酰胆碱受体</a:t>
            </a: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09415" y="-59620"/>
            <a:ext cx="4624705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fontAlgn="base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黑体" panose="02010609060101010101" charset="-122"/>
                <a:sym typeface="+mn-ea"/>
              </a:rPr>
              <a:t>西城区中小学课程资源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2000">
        <p14:gallery dir="l"/>
      </p:transition>
    </mc:Choice>
    <mc:Fallback xmlns="">
      <p:transition spd="slow" advClick="0" advTm="2000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74638"/>
            <a:ext cx="10972800" cy="5851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2350D01-C307-4A44-AE84-BFDB4D3B537A}" type="slidenum"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Black" panose="020B0A040201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Black" panose="020B0A040201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>
    <p:pull dir="r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13" Type="http://schemas.openxmlformats.org/officeDocument/2006/relationships/tags" Target="../tags/tag67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12" Type="http://schemas.openxmlformats.org/officeDocument/2006/relationships/tags" Target="../tags/tag66.xml"/><Relationship Id="rId17" Type="http://schemas.openxmlformats.org/officeDocument/2006/relationships/slideLayout" Target="../slideLayouts/slideLayout12.xml"/><Relationship Id="rId2" Type="http://schemas.openxmlformats.org/officeDocument/2006/relationships/tags" Target="../tags/tag56.xml"/><Relationship Id="rId16" Type="http://schemas.openxmlformats.org/officeDocument/2006/relationships/tags" Target="../tags/tag70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tags" Target="../tags/tag65.xml"/><Relationship Id="rId5" Type="http://schemas.openxmlformats.org/officeDocument/2006/relationships/tags" Target="../tags/tag59.xml"/><Relationship Id="rId15" Type="http://schemas.openxmlformats.org/officeDocument/2006/relationships/tags" Target="../tags/tag69.xml"/><Relationship Id="rId10" Type="http://schemas.openxmlformats.org/officeDocument/2006/relationships/tags" Target="../tags/tag64.xml"/><Relationship Id="rId4" Type="http://schemas.openxmlformats.org/officeDocument/2006/relationships/tags" Target="../tags/tag58.xml"/><Relationship Id="rId9" Type="http://schemas.openxmlformats.org/officeDocument/2006/relationships/tags" Target="../tags/tag63.xml"/><Relationship Id="rId14" Type="http://schemas.openxmlformats.org/officeDocument/2006/relationships/tags" Target="../tags/tag6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tags" Target="../tags/tag91.xml"/><Relationship Id="rId18" Type="http://schemas.openxmlformats.org/officeDocument/2006/relationships/slideLayout" Target="../slideLayouts/slideLayout12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17" Type="http://schemas.openxmlformats.org/officeDocument/2006/relationships/tags" Target="../tags/tag95.xml"/><Relationship Id="rId2" Type="http://schemas.openxmlformats.org/officeDocument/2006/relationships/tags" Target="../tags/tag80.xml"/><Relationship Id="rId16" Type="http://schemas.openxmlformats.org/officeDocument/2006/relationships/tags" Target="../tags/tag94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5" Type="http://schemas.openxmlformats.org/officeDocument/2006/relationships/tags" Target="../tags/tag9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Relationship Id="rId14" Type="http://schemas.openxmlformats.org/officeDocument/2006/relationships/tags" Target="../tags/tag9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106.xml"/><Relationship Id="rId13" Type="http://schemas.openxmlformats.org/officeDocument/2006/relationships/tags" Target="../tags/tag111.xml"/><Relationship Id="rId18" Type="http://schemas.openxmlformats.org/officeDocument/2006/relationships/tags" Target="../tags/tag116.xml"/><Relationship Id="rId3" Type="http://schemas.openxmlformats.org/officeDocument/2006/relationships/tags" Target="../tags/tag101.xml"/><Relationship Id="rId7" Type="http://schemas.openxmlformats.org/officeDocument/2006/relationships/tags" Target="../tags/tag105.xml"/><Relationship Id="rId12" Type="http://schemas.openxmlformats.org/officeDocument/2006/relationships/tags" Target="../tags/tag110.xml"/><Relationship Id="rId17" Type="http://schemas.openxmlformats.org/officeDocument/2006/relationships/tags" Target="../tags/tag115.xml"/><Relationship Id="rId2" Type="http://schemas.openxmlformats.org/officeDocument/2006/relationships/tags" Target="../tags/tag100.xml"/><Relationship Id="rId16" Type="http://schemas.openxmlformats.org/officeDocument/2006/relationships/tags" Target="../tags/tag114.xml"/><Relationship Id="rId20" Type="http://schemas.openxmlformats.org/officeDocument/2006/relationships/slideLayout" Target="../slideLayouts/slideLayout12.xml"/><Relationship Id="rId1" Type="http://schemas.openxmlformats.org/officeDocument/2006/relationships/tags" Target="../tags/tag99.xml"/><Relationship Id="rId6" Type="http://schemas.openxmlformats.org/officeDocument/2006/relationships/tags" Target="../tags/tag104.xml"/><Relationship Id="rId11" Type="http://schemas.openxmlformats.org/officeDocument/2006/relationships/tags" Target="../tags/tag109.xml"/><Relationship Id="rId5" Type="http://schemas.openxmlformats.org/officeDocument/2006/relationships/tags" Target="../tags/tag103.xml"/><Relationship Id="rId15" Type="http://schemas.openxmlformats.org/officeDocument/2006/relationships/tags" Target="../tags/tag113.xml"/><Relationship Id="rId10" Type="http://schemas.openxmlformats.org/officeDocument/2006/relationships/tags" Target="../tags/tag108.xml"/><Relationship Id="rId19" Type="http://schemas.openxmlformats.org/officeDocument/2006/relationships/tags" Target="../tags/tag117.xml"/><Relationship Id="rId4" Type="http://schemas.openxmlformats.org/officeDocument/2006/relationships/tags" Target="../tags/tag102.xml"/><Relationship Id="rId9" Type="http://schemas.openxmlformats.org/officeDocument/2006/relationships/tags" Target="../tags/tag107.xml"/><Relationship Id="rId14" Type="http://schemas.openxmlformats.org/officeDocument/2006/relationships/tags" Target="../tags/tag1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129.xml"/><Relationship Id="rId13" Type="http://schemas.openxmlformats.org/officeDocument/2006/relationships/tags" Target="../tags/tag134.xml"/><Relationship Id="rId18" Type="http://schemas.openxmlformats.org/officeDocument/2006/relationships/tags" Target="../tags/tag139.xml"/><Relationship Id="rId3" Type="http://schemas.openxmlformats.org/officeDocument/2006/relationships/tags" Target="../tags/tag124.xml"/><Relationship Id="rId21" Type="http://schemas.openxmlformats.org/officeDocument/2006/relationships/tags" Target="../tags/tag142.xml"/><Relationship Id="rId7" Type="http://schemas.openxmlformats.org/officeDocument/2006/relationships/tags" Target="../tags/tag128.xml"/><Relationship Id="rId12" Type="http://schemas.openxmlformats.org/officeDocument/2006/relationships/tags" Target="../tags/tag133.xml"/><Relationship Id="rId17" Type="http://schemas.openxmlformats.org/officeDocument/2006/relationships/tags" Target="../tags/tag138.xml"/><Relationship Id="rId2" Type="http://schemas.openxmlformats.org/officeDocument/2006/relationships/tags" Target="../tags/tag123.xml"/><Relationship Id="rId16" Type="http://schemas.openxmlformats.org/officeDocument/2006/relationships/tags" Target="../tags/tag137.xml"/><Relationship Id="rId20" Type="http://schemas.openxmlformats.org/officeDocument/2006/relationships/tags" Target="../tags/tag141.xml"/><Relationship Id="rId1" Type="http://schemas.openxmlformats.org/officeDocument/2006/relationships/tags" Target="../tags/tag122.xml"/><Relationship Id="rId6" Type="http://schemas.openxmlformats.org/officeDocument/2006/relationships/tags" Target="../tags/tag127.xml"/><Relationship Id="rId11" Type="http://schemas.openxmlformats.org/officeDocument/2006/relationships/tags" Target="../tags/tag132.xml"/><Relationship Id="rId24" Type="http://schemas.openxmlformats.org/officeDocument/2006/relationships/slideLayout" Target="../slideLayouts/slideLayout2.xml"/><Relationship Id="rId5" Type="http://schemas.openxmlformats.org/officeDocument/2006/relationships/tags" Target="../tags/tag126.xml"/><Relationship Id="rId15" Type="http://schemas.openxmlformats.org/officeDocument/2006/relationships/tags" Target="../tags/tag136.xml"/><Relationship Id="rId23" Type="http://schemas.openxmlformats.org/officeDocument/2006/relationships/tags" Target="../tags/tag144.xml"/><Relationship Id="rId10" Type="http://schemas.openxmlformats.org/officeDocument/2006/relationships/tags" Target="../tags/tag131.xml"/><Relationship Id="rId19" Type="http://schemas.openxmlformats.org/officeDocument/2006/relationships/tags" Target="../tags/tag140.xml"/><Relationship Id="rId4" Type="http://schemas.openxmlformats.org/officeDocument/2006/relationships/tags" Target="../tags/tag125.xml"/><Relationship Id="rId9" Type="http://schemas.openxmlformats.org/officeDocument/2006/relationships/tags" Target="../tags/tag130.xml"/><Relationship Id="rId14" Type="http://schemas.openxmlformats.org/officeDocument/2006/relationships/tags" Target="../tags/tag135.xml"/><Relationship Id="rId22" Type="http://schemas.openxmlformats.org/officeDocument/2006/relationships/tags" Target="../tags/tag14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49.xml"/><Relationship Id="rId4" Type="http://schemas.openxmlformats.org/officeDocument/2006/relationships/tags" Target="../tags/tag14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152.xml"/><Relationship Id="rId7" Type="http://schemas.openxmlformats.org/officeDocument/2006/relationships/image" Target="../media/image20.jpeg"/><Relationship Id="rId2" Type="http://schemas.openxmlformats.org/officeDocument/2006/relationships/tags" Target="../tags/tag151.xml"/><Relationship Id="rId1" Type="http://schemas.openxmlformats.org/officeDocument/2006/relationships/tags" Target="../tags/tag150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54.xml"/><Relationship Id="rId4" Type="http://schemas.openxmlformats.org/officeDocument/2006/relationships/tags" Target="../tags/tag15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162.xml"/><Relationship Id="rId13" Type="http://schemas.openxmlformats.org/officeDocument/2006/relationships/image" Target="../media/image24.png"/><Relationship Id="rId3" Type="http://schemas.openxmlformats.org/officeDocument/2006/relationships/tags" Target="../tags/tag157.xml"/><Relationship Id="rId7" Type="http://schemas.openxmlformats.org/officeDocument/2006/relationships/tags" Target="../tags/tag161.xml"/><Relationship Id="rId12" Type="http://schemas.openxmlformats.org/officeDocument/2006/relationships/image" Target="../media/image23.png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6" Type="http://schemas.openxmlformats.org/officeDocument/2006/relationships/tags" Target="../tags/tag160.xml"/><Relationship Id="rId11" Type="http://schemas.openxmlformats.org/officeDocument/2006/relationships/image" Target="../media/image22.png"/><Relationship Id="rId5" Type="http://schemas.openxmlformats.org/officeDocument/2006/relationships/tags" Target="../tags/tag159.xml"/><Relationship Id="rId10" Type="http://schemas.openxmlformats.org/officeDocument/2006/relationships/image" Target="../media/image21.png"/><Relationship Id="rId4" Type="http://schemas.openxmlformats.org/officeDocument/2006/relationships/tags" Target="../tags/tag158.xml"/><Relationship Id="rId9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165.xml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67.xml"/><Relationship Id="rId4" Type="http://schemas.openxmlformats.org/officeDocument/2006/relationships/tags" Target="../tags/tag16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6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70.xml"/><Relationship Id="rId1" Type="http://schemas.openxmlformats.org/officeDocument/2006/relationships/tags" Target="../tags/tag16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7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73.xml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7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2.jpeg"/><Relationship Id="rId2" Type="http://schemas.openxmlformats.org/officeDocument/2006/relationships/tags" Target="../tags/tag176.xml"/><Relationship Id="rId1" Type="http://schemas.openxmlformats.org/officeDocument/2006/relationships/tags" Target="../tags/tag175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78.xml"/><Relationship Id="rId1" Type="http://schemas.openxmlformats.org/officeDocument/2006/relationships/tags" Target="../tags/tag177.xml"/><Relationship Id="rId6" Type="http://schemas.openxmlformats.org/officeDocument/2006/relationships/image" Target="../media/image34.png"/><Relationship Id="rId5" Type="http://schemas.openxmlformats.org/officeDocument/2006/relationships/image" Target="../media/image33.jpeg"/><Relationship Id="rId4" Type="http://schemas.openxmlformats.org/officeDocument/2006/relationships/notesSlide" Target="../notesSlides/notesSlide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80.xml"/><Relationship Id="rId1" Type="http://schemas.openxmlformats.org/officeDocument/2006/relationships/tags" Target="../tags/tag17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Relationship Id="rId9" Type="http://schemas.openxmlformats.org/officeDocument/2006/relationships/image" Target="../media/image20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8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image" Target="../media/image2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djmc.md.hl.cn/jpkc2004/myjpw/tupian/danao/3/7_jpg.htm" TargetMode="External"/><Relationship Id="rId3" Type="http://schemas.openxmlformats.org/officeDocument/2006/relationships/tags" Target="../tags/tag191.xml"/><Relationship Id="rId7" Type="http://schemas.openxmlformats.org/officeDocument/2006/relationships/image" Target="../media/image39.png"/><Relationship Id="rId2" Type="http://schemas.openxmlformats.org/officeDocument/2006/relationships/tags" Target="../tags/tag190.xml"/><Relationship Id="rId1" Type="http://schemas.openxmlformats.org/officeDocument/2006/relationships/tags" Target="../tags/tag189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93.xml"/><Relationship Id="rId10" Type="http://schemas.microsoft.com/office/2007/relationships/hdphoto" Target="../media/hdphoto1.wdp"/><Relationship Id="rId4" Type="http://schemas.openxmlformats.org/officeDocument/2006/relationships/tags" Target="../tags/tag192.xml"/><Relationship Id="rId9" Type="http://schemas.openxmlformats.org/officeDocument/2006/relationships/image" Target="../media/image4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95.xml"/><Relationship Id="rId1" Type="http://schemas.openxmlformats.org/officeDocument/2006/relationships/tags" Target="../tags/tag194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notesSlide" Target="../notesSlides/notesSlide1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198.xml"/><Relationship Id="rId7" Type="http://schemas.openxmlformats.org/officeDocument/2006/relationships/tags" Target="../tags/tag202.xml"/><Relationship Id="rId2" Type="http://schemas.openxmlformats.org/officeDocument/2006/relationships/tags" Target="../tags/tag197.xml"/><Relationship Id="rId1" Type="http://schemas.openxmlformats.org/officeDocument/2006/relationships/tags" Target="../tags/tag196.xml"/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tags" Target="../tags/tag199.xml"/><Relationship Id="rId9" Type="http://schemas.openxmlformats.org/officeDocument/2006/relationships/image" Target="../media/image44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tags" Target="../tags/tag210.xml"/><Relationship Id="rId3" Type="http://schemas.openxmlformats.org/officeDocument/2006/relationships/tags" Target="../tags/tag205.xml"/><Relationship Id="rId7" Type="http://schemas.openxmlformats.org/officeDocument/2006/relationships/tags" Target="../tags/tag209.xml"/><Relationship Id="rId12" Type="http://schemas.openxmlformats.org/officeDocument/2006/relationships/slideLayout" Target="../slideLayouts/slideLayout6.xml"/><Relationship Id="rId2" Type="http://schemas.openxmlformats.org/officeDocument/2006/relationships/tags" Target="../tags/tag204.xml"/><Relationship Id="rId1" Type="http://schemas.openxmlformats.org/officeDocument/2006/relationships/tags" Target="../tags/tag203.xml"/><Relationship Id="rId6" Type="http://schemas.openxmlformats.org/officeDocument/2006/relationships/tags" Target="../tags/tag208.xml"/><Relationship Id="rId11" Type="http://schemas.openxmlformats.org/officeDocument/2006/relationships/tags" Target="../tags/tag213.xml"/><Relationship Id="rId5" Type="http://schemas.openxmlformats.org/officeDocument/2006/relationships/tags" Target="../tags/tag207.xml"/><Relationship Id="rId10" Type="http://schemas.openxmlformats.org/officeDocument/2006/relationships/tags" Target="../tags/tag212.xml"/><Relationship Id="rId4" Type="http://schemas.openxmlformats.org/officeDocument/2006/relationships/tags" Target="../tags/tag206.xml"/><Relationship Id="rId9" Type="http://schemas.openxmlformats.org/officeDocument/2006/relationships/tags" Target="../tags/tag21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tags" Target="../tags/tag214.xml"/><Relationship Id="rId6" Type="http://schemas.openxmlformats.org/officeDocument/2006/relationships/image" Target="../media/image45.jpeg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2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6.xml"/><Relationship Id="rId7" Type="http://schemas.openxmlformats.org/officeDocument/2006/relationships/notesSlide" Target="../notesSlides/notesSlide1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9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tags" Target="../tags/tag220.xml"/><Relationship Id="rId7" Type="http://schemas.openxmlformats.org/officeDocument/2006/relationships/image" Target="../media/image47.png"/><Relationship Id="rId2" Type="http://schemas.openxmlformats.org/officeDocument/2006/relationships/tags" Target="../tags/tag219.xml"/><Relationship Id="rId1" Type="http://schemas.openxmlformats.org/officeDocument/2006/relationships/tags" Target="../tags/tag218.xml"/><Relationship Id="rId6" Type="http://schemas.openxmlformats.org/officeDocument/2006/relationships/image" Target="../media/image46.png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221.xml"/></Relationships>
</file>

<file path=ppt/slides/_rels/slide51.xml.rels><?xml version="1.0" encoding="UTF-8" standalone="yes"?>
<Relationships xmlns="http://schemas.openxmlformats.org/package/2006/relationships"><Relationship Id="rId13" Type="http://schemas.openxmlformats.org/officeDocument/2006/relationships/tags" Target="../tags/tag234.xml"/><Relationship Id="rId18" Type="http://schemas.openxmlformats.org/officeDocument/2006/relationships/tags" Target="../tags/tag239.xml"/><Relationship Id="rId26" Type="http://schemas.openxmlformats.org/officeDocument/2006/relationships/tags" Target="../tags/tag247.xml"/><Relationship Id="rId3" Type="http://schemas.openxmlformats.org/officeDocument/2006/relationships/tags" Target="../tags/tag224.xml"/><Relationship Id="rId21" Type="http://schemas.openxmlformats.org/officeDocument/2006/relationships/tags" Target="../tags/tag242.xml"/><Relationship Id="rId34" Type="http://schemas.openxmlformats.org/officeDocument/2006/relationships/slideLayout" Target="../slideLayouts/slideLayout6.xml"/><Relationship Id="rId7" Type="http://schemas.openxmlformats.org/officeDocument/2006/relationships/tags" Target="../tags/tag228.xml"/><Relationship Id="rId12" Type="http://schemas.openxmlformats.org/officeDocument/2006/relationships/tags" Target="../tags/tag233.xml"/><Relationship Id="rId17" Type="http://schemas.openxmlformats.org/officeDocument/2006/relationships/tags" Target="../tags/tag238.xml"/><Relationship Id="rId25" Type="http://schemas.openxmlformats.org/officeDocument/2006/relationships/tags" Target="../tags/tag246.xml"/><Relationship Id="rId33" Type="http://schemas.openxmlformats.org/officeDocument/2006/relationships/tags" Target="../tags/tag254.xml"/><Relationship Id="rId2" Type="http://schemas.openxmlformats.org/officeDocument/2006/relationships/tags" Target="../tags/tag223.xml"/><Relationship Id="rId16" Type="http://schemas.openxmlformats.org/officeDocument/2006/relationships/tags" Target="../tags/tag237.xml"/><Relationship Id="rId20" Type="http://schemas.openxmlformats.org/officeDocument/2006/relationships/tags" Target="../tags/tag241.xml"/><Relationship Id="rId29" Type="http://schemas.openxmlformats.org/officeDocument/2006/relationships/tags" Target="../tags/tag250.xml"/><Relationship Id="rId1" Type="http://schemas.openxmlformats.org/officeDocument/2006/relationships/tags" Target="../tags/tag222.xml"/><Relationship Id="rId6" Type="http://schemas.openxmlformats.org/officeDocument/2006/relationships/tags" Target="../tags/tag227.xml"/><Relationship Id="rId11" Type="http://schemas.openxmlformats.org/officeDocument/2006/relationships/tags" Target="../tags/tag232.xml"/><Relationship Id="rId24" Type="http://schemas.openxmlformats.org/officeDocument/2006/relationships/tags" Target="../tags/tag245.xml"/><Relationship Id="rId32" Type="http://schemas.openxmlformats.org/officeDocument/2006/relationships/tags" Target="../tags/tag253.xml"/><Relationship Id="rId5" Type="http://schemas.openxmlformats.org/officeDocument/2006/relationships/tags" Target="../tags/tag226.xml"/><Relationship Id="rId15" Type="http://schemas.openxmlformats.org/officeDocument/2006/relationships/tags" Target="../tags/tag236.xml"/><Relationship Id="rId23" Type="http://schemas.openxmlformats.org/officeDocument/2006/relationships/tags" Target="../tags/tag244.xml"/><Relationship Id="rId28" Type="http://schemas.openxmlformats.org/officeDocument/2006/relationships/tags" Target="../tags/tag249.xml"/><Relationship Id="rId10" Type="http://schemas.openxmlformats.org/officeDocument/2006/relationships/tags" Target="../tags/tag231.xml"/><Relationship Id="rId19" Type="http://schemas.openxmlformats.org/officeDocument/2006/relationships/tags" Target="../tags/tag240.xml"/><Relationship Id="rId31" Type="http://schemas.openxmlformats.org/officeDocument/2006/relationships/tags" Target="../tags/tag252.xml"/><Relationship Id="rId4" Type="http://schemas.openxmlformats.org/officeDocument/2006/relationships/tags" Target="../tags/tag225.xml"/><Relationship Id="rId9" Type="http://schemas.openxmlformats.org/officeDocument/2006/relationships/tags" Target="../tags/tag230.xml"/><Relationship Id="rId14" Type="http://schemas.openxmlformats.org/officeDocument/2006/relationships/tags" Target="../tags/tag235.xml"/><Relationship Id="rId22" Type="http://schemas.openxmlformats.org/officeDocument/2006/relationships/tags" Target="../tags/tag243.xml"/><Relationship Id="rId27" Type="http://schemas.openxmlformats.org/officeDocument/2006/relationships/tags" Target="../tags/tag248.xml"/><Relationship Id="rId30" Type="http://schemas.openxmlformats.org/officeDocument/2006/relationships/tags" Target="../tags/tag251.xml"/><Relationship Id="rId8" Type="http://schemas.openxmlformats.org/officeDocument/2006/relationships/tags" Target="../tags/tag22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" Type="http://schemas.openxmlformats.org/officeDocument/2006/relationships/tags" Target="../tags/tag255.xml"/><Relationship Id="rId5" Type="http://schemas.openxmlformats.org/officeDocument/2006/relationships/image" Target="../media/image48.png"/><Relationship Id="rId4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3" Type="http://schemas.openxmlformats.org/officeDocument/2006/relationships/tags" Target="../tags/tag260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259.xml"/><Relationship Id="rId1" Type="http://schemas.openxmlformats.org/officeDocument/2006/relationships/tags" Target="../tags/tag258.xml"/><Relationship Id="rId6" Type="http://schemas.openxmlformats.org/officeDocument/2006/relationships/tags" Target="../tags/tag263.xml"/><Relationship Id="rId5" Type="http://schemas.openxmlformats.org/officeDocument/2006/relationships/tags" Target="../tags/tag262.xml"/><Relationship Id="rId4" Type="http://schemas.openxmlformats.org/officeDocument/2006/relationships/tags" Target="../tags/tag261.xml"/><Relationship Id="rId9" Type="http://schemas.openxmlformats.org/officeDocument/2006/relationships/image" Target="../media/image49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tags" Target="../tags/tag266.xml"/><Relationship Id="rId2" Type="http://schemas.openxmlformats.org/officeDocument/2006/relationships/tags" Target="../tags/tag265.xml"/><Relationship Id="rId1" Type="http://schemas.openxmlformats.org/officeDocument/2006/relationships/tags" Target="../tags/tag264.xml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7" Type="http://schemas.openxmlformats.org/officeDocument/2006/relationships/image" Target="../media/image6.png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image" Target="../media/image5.jpe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13" Type="http://schemas.openxmlformats.org/officeDocument/2006/relationships/tags" Target="../tags/tag37.xml"/><Relationship Id="rId18" Type="http://schemas.openxmlformats.org/officeDocument/2006/relationships/tags" Target="../tags/tag42.xml"/><Relationship Id="rId26" Type="http://schemas.openxmlformats.org/officeDocument/2006/relationships/image" Target="../media/image9.jpeg"/><Relationship Id="rId3" Type="http://schemas.openxmlformats.org/officeDocument/2006/relationships/tags" Target="../tags/tag27.xml"/><Relationship Id="rId21" Type="http://schemas.openxmlformats.org/officeDocument/2006/relationships/tags" Target="../tags/tag45.xml"/><Relationship Id="rId7" Type="http://schemas.openxmlformats.org/officeDocument/2006/relationships/tags" Target="../tags/tag31.xml"/><Relationship Id="rId12" Type="http://schemas.openxmlformats.org/officeDocument/2006/relationships/tags" Target="../tags/tag36.xml"/><Relationship Id="rId17" Type="http://schemas.openxmlformats.org/officeDocument/2006/relationships/tags" Target="../tags/tag41.xml"/><Relationship Id="rId25" Type="http://schemas.openxmlformats.org/officeDocument/2006/relationships/image" Target="../media/image8.jpeg"/><Relationship Id="rId2" Type="http://schemas.openxmlformats.org/officeDocument/2006/relationships/tags" Target="../tags/tag26.xml"/><Relationship Id="rId16" Type="http://schemas.openxmlformats.org/officeDocument/2006/relationships/tags" Target="../tags/tag40.xml"/><Relationship Id="rId20" Type="http://schemas.openxmlformats.org/officeDocument/2006/relationships/tags" Target="../tags/tag44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11" Type="http://schemas.openxmlformats.org/officeDocument/2006/relationships/tags" Target="../tags/tag35.xml"/><Relationship Id="rId24" Type="http://schemas.openxmlformats.org/officeDocument/2006/relationships/slideLayout" Target="../slideLayouts/slideLayout12.xml"/><Relationship Id="rId5" Type="http://schemas.openxmlformats.org/officeDocument/2006/relationships/tags" Target="../tags/tag29.xml"/><Relationship Id="rId15" Type="http://schemas.openxmlformats.org/officeDocument/2006/relationships/tags" Target="../tags/tag39.xml"/><Relationship Id="rId23" Type="http://schemas.openxmlformats.org/officeDocument/2006/relationships/tags" Target="../tags/tag47.xml"/><Relationship Id="rId10" Type="http://schemas.openxmlformats.org/officeDocument/2006/relationships/tags" Target="../tags/tag34.xml"/><Relationship Id="rId19" Type="http://schemas.openxmlformats.org/officeDocument/2006/relationships/tags" Target="../tags/tag43.xml"/><Relationship Id="rId4" Type="http://schemas.openxmlformats.org/officeDocument/2006/relationships/tags" Target="../tags/tag28.xml"/><Relationship Id="rId9" Type="http://schemas.openxmlformats.org/officeDocument/2006/relationships/tags" Target="../tags/tag33.xml"/><Relationship Id="rId14" Type="http://schemas.openxmlformats.org/officeDocument/2006/relationships/tags" Target="../tags/tag38.xml"/><Relationship Id="rId22" Type="http://schemas.openxmlformats.org/officeDocument/2006/relationships/tags" Target="../tags/tag4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10" Type="http://schemas.openxmlformats.org/officeDocument/2006/relationships/image" Target="../media/image11.png"/><Relationship Id="rId4" Type="http://schemas.openxmlformats.org/officeDocument/2006/relationships/tags" Target="../tags/tag51.xml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4800" b="1">
                <a:latin typeface="+mj-ea"/>
              </a:rPr>
              <a:t>神经调节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71525" y="1473835"/>
            <a:ext cx="8892540" cy="2868295"/>
            <a:chOff x="2811" y="3834"/>
            <a:chExt cx="14004" cy="4517"/>
          </a:xfrm>
        </p:grpSpPr>
        <p:sp>
          <p:nvSpPr>
            <p:cNvPr id="3" name="文本框 2"/>
            <p:cNvSpPr txBox="1"/>
            <p:nvPr>
              <p:custDataLst>
                <p:tags r:id="rId8"/>
              </p:custDataLst>
            </p:nvPr>
          </p:nvSpPr>
          <p:spPr>
            <a:xfrm>
              <a:off x="10413" y="5458"/>
              <a:ext cx="3627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  传入神经</a:t>
              </a:r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（感觉神经）</a:t>
              </a:r>
            </a:p>
          </p:txBody>
        </p:sp>
        <p:sp>
          <p:nvSpPr>
            <p:cNvPr id="21" name="文本框 20"/>
            <p:cNvSpPr txBox="1"/>
            <p:nvPr>
              <p:custDataLst>
                <p:tags r:id="rId9"/>
              </p:custDataLst>
            </p:nvPr>
          </p:nvSpPr>
          <p:spPr>
            <a:xfrm>
              <a:off x="13188" y="7233"/>
              <a:ext cx="3627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躯体运动神经</a:t>
              </a:r>
            </a:p>
          </p:txBody>
        </p:sp>
        <p:sp>
          <p:nvSpPr>
            <p:cNvPr id="23" name="左大括号 22"/>
            <p:cNvSpPr/>
            <p:nvPr>
              <p:custDataLst>
                <p:tags r:id="rId10"/>
              </p:custDataLst>
            </p:nvPr>
          </p:nvSpPr>
          <p:spPr>
            <a:xfrm>
              <a:off x="7663" y="5891"/>
              <a:ext cx="482" cy="2460"/>
            </a:xfrm>
            <a:prstGeom prst="lef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>
              <p:custDataLst>
                <p:tags r:id="rId11"/>
              </p:custDataLst>
            </p:nvPr>
          </p:nvSpPr>
          <p:spPr>
            <a:xfrm>
              <a:off x="7988" y="3834"/>
              <a:ext cx="3627" cy="15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脑</a:t>
              </a:r>
              <a:endParaRPr lang="en-US" altLang="zh-CN" sz="2000" dirty="0"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en-US" altLang="zh-CN" sz="2000" dirty="0"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脊髓</a:t>
              </a:r>
              <a:endParaRPr lang="zh-CN" altLang="en-US" sz="2000" dirty="0"/>
            </a:p>
          </p:txBody>
        </p:sp>
        <p:sp>
          <p:nvSpPr>
            <p:cNvPr id="27" name="文本框 26"/>
            <p:cNvSpPr txBox="1"/>
            <p:nvPr>
              <p:custDataLst>
                <p:tags r:id="rId12"/>
              </p:custDataLst>
            </p:nvPr>
          </p:nvSpPr>
          <p:spPr>
            <a:xfrm>
              <a:off x="4973" y="6822"/>
              <a:ext cx="3627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外周神经系统</a:t>
              </a:r>
            </a:p>
          </p:txBody>
        </p:sp>
        <p:sp>
          <p:nvSpPr>
            <p:cNvPr id="28" name="文本框 27"/>
            <p:cNvSpPr txBox="1"/>
            <p:nvPr>
              <p:custDataLst>
                <p:tags r:id="rId13"/>
              </p:custDataLst>
            </p:nvPr>
          </p:nvSpPr>
          <p:spPr>
            <a:xfrm>
              <a:off x="4973" y="4370"/>
              <a:ext cx="3627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中枢神经系统</a:t>
              </a:r>
            </a:p>
          </p:txBody>
        </p:sp>
        <p:sp>
          <p:nvSpPr>
            <p:cNvPr id="30" name="左大括号 29"/>
            <p:cNvSpPr/>
            <p:nvPr>
              <p:custDataLst>
                <p:tags r:id="rId14"/>
              </p:custDataLst>
            </p:nvPr>
          </p:nvSpPr>
          <p:spPr>
            <a:xfrm>
              <a:off x="7820" y="4036"/>
              <a:ext cx="168" cy="1309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左大括号 30"/>
            <p:cNvSpPr/>
            <p:nvPr>
              <p:custDataLst>
                <p:tags r:id="rId15"/>
              </p:custDataLst>
            </p:nvPr>
          </p:nvSpPr>
          <p:spPr>
            <a:xfrm>
              <a:off x="4692" y="4544"/>
              <a:ext cx="414" cy="2694"/>
            </a:xfrm>
            <a:prstGeom prst="lef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>
              <p:custDataLst>
                <p:tags r:id="rId16"/>
              </p:custDataLst>
            </p:nvPr>
          </p:nvSpPr>
          <p:spPr>
            <a:xfrm>
              <a:off x="2811" y="5345"/>
              <a:ext cx="3627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神经系统</a:t>
              </a:r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基本结构</a:t>
              </a:r>
            </a:p>
          </p:txBody>
        </p:sp>
      </p:grp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140200" y="2623185"/>
            <a:ext cx="1078230" cy="1938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脑神经</a:t>
            </a:r>
            <a:endParaRPr lang="en-US" altLang="zh-CN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脊神经</a:t>
            </a:r>
            <a:endParaRPr lang="zh-CN" altLang="en-US" sz="2000" dirty="0"/>
          </a:p>
        </p:txBody>
      </p:sp>
      <p:grpSp>
        <p:nvGrpSpPr>
          <p:cNvPr id="9" name="组合 8"/>
          <p:cNvGrpSpPr/>
          <p:nvPr/>
        </p:nvGrpSpPr>
        <p:grpSpPr>
          <a:xfrm>
            <a:off x="7016115" y="4342765"/>
            <a:ext cx="4457065" cy="1014730"/>
            <a:chOff x="10711" y="6230"/>
            <a:chExt cx="7019" cy="1598"/>
          </a:xfrm>
        </p:grpSpPr>
        <p:grpSp>
          <p:nvGrpSpPr>
            <p:cNvPr id="7" name="组合 6"/>
            <p:cNvGrpSpPr/>
            <p:nvPr/>
          </p:nvGrpSpPr>
          <p:grpSpPr>
            <a:xfrm>
              <a:off x="13958" y="6230"/>
              <a:ext cx="3773" cy="1598"/>
              <a:chOff x="13077" y="6230"/>
              <a:chExt cx="3773" cy="1598"/>
            </a:xfrm>
          </p:grpSpPr>
          <p:sp>
            <p:nvSpPr>
              <p:cNvPr id="5" name="文本框 4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3224" y="6230"/>
                <a:ext cx="3627" cy="15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</a:rPr>
                  <a:t>交感神经</a:t>
                </a:r>
                <a:endParaRPr lang="en-US" altLang="zh-CN" sz="2000" dirty="0">
                  <a:latin typeface="黑体" panose="02010609060101010101" charset="-122"/>
                  <a:ea typeface="黑体" panose="02010609060101010101" charset="-122"/>
                </a:endParaRPr>
              </a:p>
              <a:p>
                <a:endParaRPr lang="en-US" altLang="zh-CN" sz="2000" dirty="0">
                  <a:latin typeface="黑体" panose="02010609060101010101" charset="-122"/>
                  <a:ea typeface="黑体" panose="02010609060101010101" charset="-122"/>
                </a:endParaRPr>
              </a:p>
              <a:p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</a:rPr>
                  <a:t>副交感神经</a:t>
                </a:r>
                <a:endParaRPr lang="zh-CN" altLang="en-US" sz="2000" dirty="0"/>
              </a:p>
            </p:txBody>
          </p:sp>
          <p:sp>
            <p:nvSpPr>
              <p:cNvPr id="6" name="左大括号 5"/>
              <p:cNvSpPr/>
              <p:nvPr>
                <p:custDataLst>
                  <p:tags r:id="rId7"/>
                </p:custDataLst>
              </p:nvPr>
            </p:nvSpPr>
            <p:spPr>
              <a:xfrm>
                <a:off x="13077" y="6400"/>
                <a:ext cx="168" cy="1309"/>
              </a:xfrm>
              <a:prstGeom prst="leftBrac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>
              <p:custDataLst>
                <p:tags r:id="rId5"/>
              </p:custDataLst>
            </p:nvPr>
          </p:nvSpPr>
          <p:spPr>
            <a:xfrm>
              <a:off x="10711" y="6400"/>
              <a:ext cx="3748" cy="122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5000"/>
                </a:lnSpc>
              </a:pPr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   内脏运动神经</a:t>
              </a:r>
            </a:p>
            <a:p>
              <a:pPr indent="0" fontAlgn="auto">
                <a:lnSpc>
                  <a:spcPct val="125000"/>
                </a:lnSpc>
              </a:pPr>
              <a:r>
                <a:rPr lang="en-US" altLang="zh-CN" sz="20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   </a:t>
              </a:r>
              <a:r>
                <a:rPr lang="zh-CN" altLang="en-US" sz="20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自主神经系统</a:t>
              </a:r>
              <a:endParaRPr lang="en-US" altLang="zh-CN" sz="20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zh-CN" altLang="en-US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zh-CN" altLang="en-US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700395" y="3838575"/>
            <a:ext cx="2302510" cy="925830"/>
            <a:chOff x="7569" y="5725"/>
            <a:chExt cx="3626" cy="1458"/>
          </a:xfrm>
        </p:grpSpPr>
        <p:sp>
          <p:nvSpPr>
            <p:cNvPr id="10" name="左大括号 9"/>
            <p:cNvSpPr/>
            <p:nvPr>
              <p:custDataLst>
                <p:tags r:id="rId3"/>
              </p:custDataLst>
            </p:nvPr>
          </p:nvSpPr>
          <p:spPr>
            <a:xfrm>
              <a:off x="9897" y="5725"/>
              <a:ext cx="287" cy="1458"/>
            </a:xfrm>
            <a:prstGeom prst="lef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4"/>
              </p:custDataLst>
            </p:nvPr>
          </p:nvSpPr>
          <p:spPr>
            <a:xfrm>
              <a:off x="7569" y="5939"/>
              <a:ext cx="3627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  传出神经</a:t>
              </a:r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（运动神经）</a:t>
              </a:r>
            </a:p>
          </p:txBody>
        </p:sp>
      </p:grpSp>
      <p:sp>
        <p:nvSpPr>
          <p:cNvPr id="13" name="右大括号 12"/>
          <p:cNvSpPr/>
          <p:nvPr/>
        </p:nvSpPr>
        <p:spPr>
          <a:xfrm>
            <a:off x="5033010" y="2780030"/>
            <a:ext cx="565785" cy="1616075"/>
          </a:xfrm>
          <a:prstGeom prst="rightBrace">
            <a:avLst>
              <a:gd name="adj1" fmla="val 336"/>
              <a:gd name="adj2" fmla="val 52298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左大括号 13"/>
          <p:cNvSpPr/>
          <p:nvPr>
            <p:custDataLst>
              <p:tags r:id="rId2"/>
            </p:custDataLst>
          </p:nvPr>
        </p:nvSpPr>
        <p:spPr>
          <a:xfrm>
            <a:off x="5515610" y="2834005"/>
            <a:ext cx="306070" cy="1562100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未标题-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" y="1403985"/>
            <a:ext cx="3695065" cy="4687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5873115" y="2898140"/>
            <a:ext cx="556069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主要分布在头面部</a:t>
            </a:r>
            <a:endParaRPr lang="en-US" altLang="zh-CN" sz="28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负责管理头面部的感觉和运动</a:t>
            </a:r>
            <a:endParaRPr lang="en-US" altLang="zh-CN" sz="28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其中有支配内脏器官的神经</a:t>
            </a:r>
          </a:p>
        </p:txBody>
      </p:sp>
      <p:sp>
        <p:nvSpPr>
          <p:cNvPr id="4" name="Rectangle 11"/>
          <p:cNvSpPr>
            <a:spLocks noChangeArrowheads="1"/>
          </p:cNvSpPr>
          <p:nvPr/>
        </p:nvSpPr>
        <p:spPr bwMode="auto">
          <a:xfrm>
            <a:off x="1500890" y="6212352"/>
            <a:ext cx="375793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</a:rPr>
              <a:t>脑与脑神经结构示意图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78105" y="177800"/>
            <a:ext cx="6795770" cy="1105535"/>
            <a:chOff x="123" y="2818"/>
            <a:chExt cx="10702" cy="1741"/>
          </a:xfrm>
        </p:grpSpPr>
        <p:sp>
          <p:nvSpPr>
            <p:cNvPr id="6" name="文本框 5"/>
            <p:cNvSpPr txBox="1"/>
            <p:nvPr>
              <p:custDataLst>
                <p:tags r:id="rId1"/>
              </p:custDataLst>
            </p:nvPr>
          </p:nvSpPr>
          <p:spPr>
            <a:xfrm>
              <a:off x="123" y="2818"/>
              <a:ext cx="968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/>
                <a:t>2</a:t>
              </a:r>
              <a:r>
                <a:rPr lang="zh-CN" altLang="en-US" sz="2800" b="1"/>
                <a:t>、外周神经系统</a:t>
              </a:r>
              <a:endParaRPr lang="en-US" altLang="zh-CN" sz="2800" b="1"/>
            </a:p>
          </p:txBody>
        </p:sp>
        <p:sp>
          <p:nvSpPr>
            <p:cNvPr id="8" name="文本框 7"/>
            <p:cNvSpPr txBox="1"/>
            <p:nvPr>
              <p:custDataLst>
                <p:tags r:id="rId2"/>
              </p:custDataLst>
            </p:nvPr>
          </p:nvSpPr>
          <p:spPr>
            <a:xfrm>
              <a:off x="130" y="3737"/>
              <a:ext cx="10695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2800" b="1"/>
                <a:t>（</a:t>
              </a:r>
              <a:r>
                <a:rPr lang="en-US" altLang="zh-CN" sz="2800" b="1"/>
                <a:t>1</a:t>
              </a:r>
              <a:r>
                <a:rPr lang="zh-CN" sz="2800" b="1"/>
                <a:t>）</a:t>
              </a:r>
              <a:r>
                <a:rPr lang="zh-CN" altLang="en-US" sz="2800" b="1"/>
                <a:t>脑神经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/>
          <p:cNvSpPr txBox="1"/>
          <p:nvPr/>
        </p:nvSpPr>
        <p:spPr>
          <a:xfrm>
            <a:off x="3838307" y="990755"/>
            <a:ext cx="982182" cy="47356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Rectangle 11"/>
          <p:cNvSpPr>
            <a:spLocks noChangeArrowheads="1"/>
          </p:cNvSpPr>
          <p:nvPr/>
        </p:nvSpPr>
        <p:spPr bwMode="auto">
          <a:xfrm>
            <a:off x="2290961" y="6109686"/>
            <a:ext cx="304292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</a:rPr>
              <a:t>脊神经结构示意图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0764" y="970421"/>
            <a:ext cx="1672338" cy="4781427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838307" y="1812798"/>
            <a:ext cx="98218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</a:rPr>
              <a:t>颈神经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3838307" y="2689008"/>
            <a:ext cx="98218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</a:rPr>
              <a:t>胸神经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3838307" y="3980917"/>
            <a:ext cx="98218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</a:rPr>
              <a:t>腰神经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838307" y="4839596"/>
            <a:ext cx="98218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</a:rPr>
              <a:t>骶神经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3838307" y="5382516"/>
            <a:ext cx="98218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</a:rPr>
              <a:t>尾神经</a:t>
            </a:r>
          </a:p>
        </p:txBody>
      </p:sp>
      <p:cxnSp>
        <p:nvCxnSpPr>
          <p:cNvPr id="56" name="直接连接符 55"/>
          <p:cNvCxnSpPr/>
          <p:nvPr/>
        </p:nvCxnSpPr>
        <p:spPr>
          <a:xfrm>
            <a:off x="3665508" y="1997464"/>
            <a:ext cx="172799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endCxn id="23" idx="1"/>
          </p:cNvCxnSpPr>
          <p:nvPr/>
        </p:nvCxnSpPr>
        <p:spPr>
          <a:xfrm>
            <a:off x="3614400" y="2873674"/>
            <a:ext cx="22390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25" idx="1"/>
            <a:endCxn id="25" idx="1"/>
          </p:cNvCxnSpPr>
          <p:nvPr/>
        </p:nvCxnSpPr>
        <p:spPr>
          <a:xfrm>
            <a:off x="3838307" y="4165583"/>
            <a:ext cx="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endCxn id="25" idx="1"/>
          </p:cNvCxnSpPr>
          <p:nvPr/>
        </p:nvCxnSpPr>
        <p:spPr>
          <a:xfrm>
            <a:off x="3665508" y="4165583"/>
            <a:ext cx="172799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3542400" y="5024262"/>
            <a:ext cx="27550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endCxn id="29" idx="1"/>
          </p:cNvCxnSpPr>
          <p:nvPr/>
        </p:nvCxnSpPr>
        <p:spPr>
          <a:xfrm>
            <a:off x="3266933" y="5567182"/>
            <a:ext cx="571374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5139055" y="2089150"/>
            <a:ext cx="62769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主要分布在躯干、四肢</a:t>
            </a:r>
            <a:endParaRPr lang="en-US" altLang="zh-CN" sz="28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负责管理躯干、四肢的感觉和运动</a:t>
            </a:r>
            <a:endParaRPr lang="en-US" altLang="zh-CN" sz="28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其中有支配内脏器官的神经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78105" y="177800"/>
            <a:ext cx="6795770" cy="1105535"/>
            <a:chOff x="123" y="2818"/>
            <a:chExt cx="10702" cy="1741"/>
          </a:xfrm>
        </p:grpSpPr>
        <p:sp>
          <p:nvSpPr>
            <p:cNvPr id="3" name="文本框 2"/>
            <p:cNvSpPr txBox="1"/>
            <p:nvPr>
              <p:custDataLst>
                <p:tags r:id="rId1"/>
              </p:custDataLst>
            </p:nvPr>
          </p:nvSpPr>
          <p:spPr>
            <a:xfrm>
              <a:off x="123" y="2818"/>
              <a:ext cx="968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/>
                <a:t>2</a:t>
              </a:r>
              <a:r>
                <a:rPr lang="zh-CN" altLang="en-US" sz="2800" b="1"/>
                <a:t>、外周神经系统</a:t>
              </a:r>
              <a:endParaRPr lang="en-US" altLang="zh-CN" sz="2800" b="1"/>
            </a:p>
          </p:txBody>
        </p:sp>
        <p:sp>
          <p:nvSpPr>
            <p:cNvPr id="8" name="文本框 7"/>
            <p:cNvSpPr txBox="1"/>
            <p:nvPr>
              <p:custDataLst>
                <p:tags r:id="rId2"/>
              </p:custDataLst>
            </p:nvPr>
          </p:nvSpPr>
          <p:spPr>
            <a:xfrm>
              <a:off x="130" y="3737"/>
              <a:ext cx="10695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2800" b="1"/>
                <a:t>（</a:t>
              </a:r>
              <a:r>
                <a:rPr lang="en-US" altLang="zh-CN" sz="2800" b="1"/>
                <a:t>2</a:t>
              </a:r>
              <a:r>
                <a:rPr lang="zh-CN" sz="2800" b="1"/>
                <a:t>）</a:t>
              </a:r>
              <a:r>
                <a:rPr lang="zh-CN" altLang="en-US" sz="2800" b="1"/>
                <a:t>脊神经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15900" y="325755"/>
            <a:ext cx="11976100" cy="1210945"/>
            <a:chOff x="123" y="2818"/>
            <a:chExt cx="18860" cy="1907"/>
          </a:xfrm>
        </p:grpSpPr>
        <p:sp>
          <p:nvSpPr>
            <p:cNvPr id="5" name="文本框 4"/>
            <p:cNvSpPr txBox="1"/>
            <p:nvPr>
              <p:custDataLst>
                <p:tags r:id="rId3"/>
              </p:custDataLst>
            </p:nvPr>
          </p:nvSpPr>
          <p:spPr>
            <a:xfrm>
              <a:off x="123" y="2818"/>
              <a:ext cx="968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/>
                <a:t>3</a:t>
              </a:r>
              <a:r>
                <a:rPr lang="zh-CN" altLang="en-US" sz="2800" b="1"/>
                <a:t>、自主神经系统</a:t>
              </a:r>
              <a:endParaRPr lang="en-US" altLang="zh-CN" sz="2800" b="1"/>
            </a:p>
          </p:txBody>
        </p:sp>
        <p:sp>
          <p:nvSpPr>
            <p:cNvPr id="8" name="文本框 7"/>
            <p:cNvSpPr txBox="1"/>
            <p:nvPr>
              <p:custDataLst>
                <p:tags r:id="rId4"/>
              </p:custDataLst>
            </p:nvPr>
          </p:nvSpPr>
          <p:spPr>
            <a:xfrm>
              <a:off x="131" y="3903"/>
              <a:ext cx="1885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2800" b="1"/>
                <a:t>（</a:t>
              </a:r>
              <a:r>
                <a:rPr lang="en-US" altLang="zh-CN" sz="2800" b="1"/>
                <a:t>1</a:t>
              </a:r>
              <a:r>
                <a:rPr lang="zh-CN" sz="2800" b="1"/>
                <a:t>）</a:t>
              </a:r>
              <a:r>
                <a:rPr lang="zh-CN" altLang="en-US" sz="2800" b="1"/>
                <a:t>概念：支配内脏、血管和腺体的传出神经，它们的活动不受意识支配</a:t>
              </a:r>
            </a:p>
          </p:txBody>
        </p:sp>
      </p:grpSp>
      <p:graphicFrame>
        <p:nvGraphicFramePr>
          <p:cNvPr id="6" name="表格 5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457405" y="2146985"/>
          <a:ext cx="6743400" cy="2892890"/>
        </p:xfrm>
        <a:graphic>
          <a:graphicData uri="http://schemas.openxmlformats.org/drawingml/2006/table">
            <a:tbl>
              <a:tblPr/>
              <a:tblGrid>
                <a:gridCol w="16092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73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75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19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65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064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172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项目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心跳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血管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瞳孔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支气管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胃肠蠕动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8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交感神经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加快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收缩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扩张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扩张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抑制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72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副交感神经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减慢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收缩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收缩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促进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71475" y="5260975"/>
            <a:ext cx="955294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包括交感神经和副交感神经，两者作用通常相反</a:t>
            </a:r>
            <a:endParaRPr lang="en-US" altLang="zh-CN" sz="24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使机体对外界刺激作出更精确的反应，更好地适应环境的变化。</a:t>
            </a:r>
            <a:endParaRPr lang="en-US" altLang="zh-CN" sz="24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75030" y="1473835"/>
            <a:ext cx="8789035" cy="2868295"/>
            <a:chOff x="2974" y="3834"/>
            <a:chExt cx="13841" cy="4517"/>
          </a:xfrm>
        </p:grpSpPr>
        <p:sp>
          <p:nvSpPr>
            <p:cNvPr id="3" name="文本框 2"/>
            <p:cNvSpPr txBox="1"/>
            <p:nvPr>
              <p:custDataLst>
                <p:tags r:id="rId10"/>
              </p:custDataLst>
            </p:nvPr>
          </p:nvSpPr>
          <p:spPr>
            <a:xfrm>
              <a:off x="10413" y="5458"/>
              <a:ext cx="3627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  传入神经</a:t>
              </a:r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（感觉神经）</a:t>
              </a:r>
            </a:p>
          </p:txBody>
        </p:sp>
        <p:sp>
          <p:nvSpPr>
            <p:cNvPr id="21" name="文本框 20"/>
            <p:cNvSpPr txBox="1"/>
            <p:nvPr>
              <p:custDataLst>
                <p:tags r:id="rId11"/>
              </p:custDataLst>
            </p:nvPr>
          </p:nvSpPr>
          <p:spPr>
            <a:xfrm>
              <a:off x="13188" y="7233"/>
              <a:ext cx="3627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躯体运动神经</a:t>
              </a:r>
            </a:p>
          </p:txBody>
        </p:sp>
        <p:sp>
          <p:nvSpPr>
            <p:cNvPr id="23" name="左大括号 22"/>
            <p:cNvSpPr/>
            <p:nvPr>
              <p:custDataLst>
                <p:tags r:id="rId12"/>
              </p:custDataLst>
            </p:nvPr>
          </p:nvSpPr>
          <p:spPr>
            <a:xfrm>
              <a:off x="7663" y="5891"/>
              <a:ext cx="482" cy="2460"/>
            </a:xfrm>
            <a:prstGeom prst="lef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>
              <p:custDataLst>
                <p:tags r:id="rId13"/>
              </p:custDataLst>
            </p:nvPr>
          </p:nvSpPr>
          <p:spPr>
            <a:xfrm>
              <a:off x="7988" y="3834"/>
              <a:ext cx="3627" cy="15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脑</a:t>
              </a:r>
              <a:endParaRPr lang="en-US" altLang="zh-CN" sz="2000" dirty="0"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en-US" altLang="zh-CN" sz="2000" dirty="0"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脊髓</a:t>
              </a:r>
              <a:endParaRPr lang="zh-CN" altLang="en-US" sz="2000" dirty="0"/>
            </a:p>
          </p:txBody>
        </p:sp>
        <p:sp>
          <p:nvSpPr>
            <p:cNvPr id="27" name="文本框 26"/>
            <p:cNvSpPr txBox="1"/>
            <p:nvPr>
              <p:custDataLst>
                <p:tags r:id="rId14"/>
              </p:custDataLst>
            </p:nvPr>
          </p:nvSpPr>
          <p:spPr>
            <a:xfrm>
              <a:off x="5075" y="6822"/>
              <a:ext cx="3627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外周神经系统</a:t>
              </a:r>
            </a:p>
          </p:txBody>
        </p:sp>
        <p:sp>
          <p:nvSpPr>
            <p:cNvPr id="28" name="文本框 27"/>
            <p:cNvSpPr txBox="1"/>
            <p:nvPr>
              <p:custDataLst>
                <p:tags r:id="rId15"/>
              </p:custDataLst>
            </p:nvPr>
          </p:nvSpPr>
          <p:spPr>
            <a:xfrm>
              <a:off x="5075" y="4370"/>
              <a:ext cx="3627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中枢神经系统</a:t>
              </a:r>
            </a:p>
          </p:txBody>
        </p:sp>
        <p:sp>
          <p:nvSpPr>
            <p:cNvPr id="30" name="左大括号 29"/>
            <p:cNvSpPr/>
            <p:nvPr>
              <p:custDataLst>
                <p:tags r:id="rId16"/>
              </p:custDataLst>
            </p:nvPr>
          </p:nvSpPr>
          <p:spPr>
            <a:xfrm>
              <a:off x="7820" y="4036"/>
              <a:ext cx="168" cy="1309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>
              <p:custDataLst>
                <p:tags r:id="rId17"/>
              </p:custDataLst>
            </p:nvPr>
          </p:nvSpPr>
          <p:spPr>
            <a:xfrm>
              <a:off x="2974" y="5272"/>
              <a:ext cx="3627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神经系统</a:t>
              </a:r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基本结构</a:t>
              </a:r>
            </a:p>
          </p:txBody>
        </p:sp>
      </p:grp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140200" y="2623185"/>
            <a:ext cx="1078230" cy="1938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脑神经</a:t>
            </a:r>
            <a:endParaRPr lang="en-US" altLang="zh-CN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脊神经</a:t>
            </a:r>
            <a:endParaRPr lang="zh-CN" altLang="en-US" sz="2000" dirty="0"/>
          </a:p>
        </p:txBody>
      </p:sp>
      <p:grpSp>
        <p:nvGrpSpPr>
          <p:cNvPr id="9" name="组合 8"/>
          <p:cNvGrpSpPr/>
          <p:nvPr/>
        </p:nvGrpSpPr>
        <p:grpSpPr>
          <a:xfrm>
            <a:off x="7016115" y="4342765"/>
            <a:ext cx="4457065" cy="1014730"/>
            <a:chOff x="10711" y="6230"/>
            <a:chExt cx="7019" cy="1598"/>
          </a:xfrm>
        </p:grpSpPr>
        <p:grpSp>
          <p:nvGrpSpPr>
            <p:cNvPr id="7" name="组合 6"/>
            <p:cNvGrpSpPr/>
            <p:nvPr/>
          </p:nvGrpSpPr>
          <p:grpSpPr>
            <a:xfrm>
              <a:off x="13958" y="6230"/>
              <a:ext cx="3773" cy="1598"/>
              <a:chOff x="13077" y="6230"/>
              <a:chExt cx="3773" cy="1598"/>
            </a:xfrm>
          </p:grpSpPr>
          <p:sp>
            <p:nvSpPr>
              <p:cNvPr id="5" name="文本框 4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3224" y="6230"/>
                <a:ext cx="3627" cy="15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</a:rPr>
                  <a:t>交感神经</a:t>
                </a:r>
                <a:endParaRPr lang="en-US" altLang="zh-CN" sz="2000" dirty="0">
                  <a:latin typeface="黑体" panose="02010609060101010101" charset="-122"/>
                  <a:ea typeface="黑体" panose="02010609060101010101" charset="-122"/>
                </a:endParaRPr>
              </a:p>
              <a:p>
                <a:endParaRPr lang="en-US" altLang="zh-CN" sz="2000" dirty="0">
                  <a:latin typeface="黑体" panose="02010609060101010101" charset="-122"/>
                  <a:ea typeface="黑体" panose="02010609060101010101" charset="-122"/>
                </a:endParaRPr>
              </a:p>
              <a:p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</a:rPr>
                  <a:t>副交感神经</a:t>
                </a:r>
                <a:endParaRPr lang="zh-CN" altLang="en-US" sz="2000" dirty="0"/>
              </a:p>
            </p:txBody>
          </p:sp>
          <p:sp>
            <p:nvSpPr>
              <p:cNvPr id="6" name="左大括号 5"/>
              <p:cNvSpPr/>
              <p:nvPr>
                <p:custDataLst>
                  <p:tags r:id="rId9"/>
                </p:custDataLst>
              </p:nvPr>
            </p:nvSpPr>
            <p:spPr>
              <a:xfrm>
                <a:off x="13077" y="6400"/>
                <a:ext cx="168" cy="1309"/>
              </a:xfrm>
              <a:prstGeom prst="leftBrac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>
              <p:custDataLst>
                <p:tags r:id="rId7"/>
              </p:custDataLst>
            </p:nvPr>
          </p:nvSpPr>
          <p:spPr>
            <a:xfrm>
              <a:off x="10711" y="6400"/>
              <a:ext cx="3748" cy="122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5000"/>
                </a:lnSpc>
              </a:pPr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   内脏运动神经</a:t>
              </a:r>
            </a:p>
            <a:p>
              <a:pPr indent="0" fontAlgn="auto">
                <a:lnSpc>
                  <a:spcPct val="125000"/>
                </a:lnSpc>
              </a:pPr>
              <a:r>
                <a:rPr lang="en-US" altLang="zh-CN" sz="20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   </a:t>
              </a:r>
              <a:r>
                <a:rPr lang="zh-CN" altLang="en-US" sz="20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自主神经系统</a:t>
              </a:r>
              <a:endParaRPr lang="en-US" altLang="zh-CN" sz="20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zh-CN" altLang="en-US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zh-CN" altLang="en-US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700395" y="3838575"/>
            <a:ext cx="2302510" cy="925830"/>
            <a:chOff x="7569" y="5725"/>
            <a:chExt cx="3626" cy="1458"/>
          </a:xfrm>
        </p:grpSpPr>
        <p:sp>
          <p:nvSpPr>
            <p:cNvPr id="10" name="左大括号 9"/>
            <p:cNvSpPr/>
            <p:nvPr>
              <p:custDataLst>
                <p:tags r:id="rId5"/>
              </p:custDataLst>
            </p:nvPr>
          </p:nvSpPr>
          <p:spPr>
            <a:xfrm>
              <a:off x="9897" y="5725"/>
              <a:ext cx="287" cy="1458"/>
            </a:xfrm>
            <a:prstGeom prst="lef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6"/>
              </p:custDataLst>
            </p:nvPr>
          </p:nvSpPr>
          <p:spPr>
            <a:xfrm>
              <a:off x="7569" y="5939"/>
              <a:ext cx="3627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  传出神经</a:t>
              </a:r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（运动神经）</a:t>
              </a:r>
            </a:p>
          </p:txBody>
        </p:sp>
      </p:grpSp>
      <p:sp>
        <p:nvSpPr>
          <p:cNvPr id="13" name="右大括号 12"/>
          <p:cNvSpPr/>
          <p:nvPr/>
        </p:nvSpPr>
        <p:spPr>
          <a:xfrm>
            <a:off x="5033010" y="2780030"/>
            <a:ext cx="565785" cy="1616075"/>
          </a:xfrm>
          <a:prstGeom prst="rightBrace">
            <a:avLst>
              <a:gd name="adj1" fmla="val 336"/>
              <a:gd name="adj2" fmla="val 52298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左大括号 13"/>
          <p:cNvSpPr/>
          <p:nvPr>
            <p:custDataLst>
              <p:tags r:id="rId2"/>
            </p:custDataLst>
          </p:nvPr>
        </p:nvSpPr>
        <p:spPr>
          <a:xfrm>
            <a:off x="5515610" y="2834005"/>
            <a:ext cx="306070" cy="1562100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995045" y="4764405"/>
            <a:ext cx="230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神经</a:t>
            </a:r>
            <a:r>
              <a:rPr 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细胞</a:t>
            </a:r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151130" y="3213100"/>
            <a:ext cx="49911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神</a:t>
            </a:r>
          </a:p>
          <a:p>
            <a:r>
              <a:rPr lang="zh-CN" altLang="en-US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经</a:t>
            </a:r>
          </a:p>
          <a:p>
            <a:r>
              <a:rPr 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调</a:t>
            </a:r>
          </a:p>
          <a:p>
            <a:r>
              <a:rPr 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节</a:t>
            </a:r>
          </a:p>
        </p:txBody>
      </p:sp>
      <p:sp>
        <p:nvSpPr>
          <p:cNvPr id="17" name="左大括号 16"/>
          <p:cNvSpPr/>
          <p:nvPr/>
        </p:nvSpPr>
        <p:spPr>
          <a:xfrm>
            <a:off x="708025" y="2724150"/>
            <a:ext cx="287020" cy="2202180"/>
          </a:xfrm>
          <a:prstGeom prst="leftBrace">
            <a:avLst>
              <a:gd name="adj1" fmla="val 49941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左大括号 17"/>
          <p:cNvSpPr/>
          <p:nvPr/>
        </p:nvSpPr>
        <p:spPr>
          <a:xfrm>
            <a:off x="2002790" y="2002790"/>
            <a:ext cx="287020" cy="1517015"/>
          </a:xfrm>
          <a:prstGeom prst="leftBrace">
            <a:avLst>
              <a:gd name="adj1" fmla="val 49941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349250" y="242570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二、组成神经系统的细胞</a:t>
            </a:r>
          </a:p>
        </p:txBody>
      </p:sp>
      <p:sp>
        <p:nvSpPr>
          <p:cNvPr id="11" name="Text Box 6"/>
          <p:cNvSpPr txBox="1"/>
          <p:nvPr>
            <p:custDataLst>
              <p:tags r:id="rId2"/>
            </p:custDataLst>
          </p:nvPr>
        </p:nvSpPr>
        <p:spPr>
          <a:xfrm>
            <a:off x="417512" y="767081"/>
            <a:ext cx="9889808" cy="39382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、神经元（神经系统结构和功能的基本单位）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grpSp>
        <p:nvGrpSpPr>
          <p:cNvPr id="11267" name="组合 2"/>
          <p:cNvGrpSpPr>
            <a:grpSpLocks noChangeAspect="1"/>
          </p:cNvGrpSpPr>
          <p:nvPr/>
        </p:nvGrpSpPr>
        <p:grpSpPr>
          <a:xfrm>
            <a:off x="781685" y="1746885"/>
            <a:ext cx="7575550" cy="4803775"/>
            <a:chOff x="2408" y="1653"/>
            <a:chExt cx="12472" cy="8881"/>
          </a:xfrm>
        </p:grpSpPr>
        <p:grpSp>
          <p:nvGrpSpPr>
            <p:cNvPr id="24590" name="组合 3"/>
            <p:cNvGrpSpPr/>
            <p:nvPr/>
          </p:nvGrpSpPr>
          <p:grpSpPr>
            <a:xfrm>
              <a:off x="2408" y="1653"/>
              <a:ext cx="12472" cy="8881"/>
              <a:chOff x="2884" y="1744"/>
              <a:chExt cx="12472" cy="8881"/>
            </a:xfrm>
          </p:grpSpPr>
          <p:pic>
            <p:nvPicPr>
              <p:cNvPr id="24594" name="图片 7" descr="VCG41478188929"/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rcRect l="1781" t="3813" r="508" b="8633"/>
              <a:stretch>
                <a:fillRect/>
              </a:stretch>
            </p:blipFill>
            <p:spPr>
              <a:xfrm>
                <a:off x="4894" y="1744"/>
                <a:ext cx="9412" cy="8435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grpSp>
            <p:nvGrpSpPr>
              <p:cNvPr id="24595" name="Group 6"/>
              <p:cNvGrpSpPr/>
              <p:nvPr/>
            </p:nvGrpSpPr>
            <p:grpSpPr>
              <a:xfrm>
                <a:off x="2884" y="3071"/>
                <a:ext cx="2483" cy="852"/>
                <a:chOff x="584" y="1224"/>
                <a:chExt cx="993" cy="341"/>
              </a:xfrm>
            </p:grpSpPr>
            <p:sp>
              <p:nvSpPr>
                <p:cNvPr id="27" name="Line 7"/>
                <p:cNvSpPr/>
                <p:nvPr/>
              </p:nvSpPr>
              <p:spPr>
                <a:xfrm>
                  <a:off x="1149" y="1387"/>
                  <a:ext cx="439" cy="0"/>
                </a:xfrm>
                <a:prstGeom prst="line">
                  <a:avLst/>
                </a:prstGeom>
                <a:ln w="19050"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sp>
            <p:sp>
              <p:nvSpPr>
                <p:cNvPr id="24612" name="Text Box 8"/>
                <p:cNvSpPr txBox="1"/>
                <p:nvPr/>
              </p:nvSpPr>
              <p:spPr>
                <a:xfrm>
                  <a:off x="584" y="1224"/>
                  <a:ext cx="592" cy="341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>
                  <a:spAutoFit/>
                </a:bodyPr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l"/>
                    <a:defRPr sz="20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n"/>
                    <a:defRPr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u"/>
                    <a:defRPr sz="16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14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14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5pPr>
                </a:lstStyle>
                <a:p>
                  <a:pPr marL="0" lvl="0" indent="0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2400" b="1" dirty="0">
                      <a:latin typeface="楷体" panose="02010609060101010101" pitchFamily="49" charset="-122"/>
                      <a:ea typeface="楷体" panose="02010609060101010101" pitchFamily="49" charset="-122"/>
                    </a:rPr>
                    <a:t>树突</a:t>
                  </a:r>
                </a:p>
              </p:txBody>
            </p:sp>
          </p:grpSp>
          <p:grpSp>
            <p:nvGrpSpPr>
              <p:cNvPr id="24596" name="Group 9"/>
              <p:cNvGrpSpPr/>
              <p:nvPr/>
            </p:nvGrpSpPr>
            <p:grpSpPr>
              <a:xfrm>
                <a:off x="7950" y="3816"/>
                <a:ext cx="4383" cy="851"/>
                <a:chOff x="109" y="1735"/>
                <a:chExt cx="1753" cy="340"/>
              </a:xfrm>
            </p:grpSpPr>
            <p:sp>
              <p:nvSpPr>
                <p:cNvPr id="25" name="Line 10"/>
                <p:cNvSpPr/>
                <p:nvPr/>
              </p:nvSpPr>
              <p:spPr>
                <a:xfrm>
                  <a:off x="109" y="1899"/>
                  <a:ext cx="907" cy="0"/>
                </a:xfrm>
                <a:prstGeom prst="line">
                  <a:avLst/>
                </a:prstGeom>
                <a:ln w="19050"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sp>
            <p:sp>
              <p:nvSpPr>
                <p:cNvPr id="24610" name="Rectangle 11"/>
                <p:cNvSpPr/>
                <p:nvPr/>
              </p:nvSpPr>
              <p:spPr>
                <a:xfrm>
                  <a:off x="1020" y="1735"/>
                  <a:ext cx="842" cy="34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>
                  <a:spAutoFit/>
                </a:bodyPr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l"/>
                    <a:defRPr sz="20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n"/>
                    <a:defRPr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u"/>
                    <a:defRPr sz="16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14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14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5pPr>
                </a:lstStyle>
                <a:p>
                  <a:pPr marL="0" lvl="0" indent="0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2400" b="1" dirty="0">
                      <a:latin typeface="楷体" panose="02010609060101010101" pitchFamily="49" charset="-122"/>
                      <a:ea typeface="楷体" panose="02010609060101010101" pitchFamily="49" charset="-122"/>
                    </a:rPr>
                    <a:t>胞体 </a:t>
                  </a:r>
                  <a:endParaRPr lang="zh-CN" altLang="en-US" sz="2400" b="1" dirty="0">
                    <a:latin typeface="楷体" panose="02010609060101010101" pitchFamily="49" charset="-122"/>
                    <a:ea typeface="楷体" panose="02010609060101010101" pitchFamily="49" charset="-122"/>
                    <a:sym typeface="宋体" panose="02010600030101010101" pitchFamily="2" charset="-122"/>
                  </a:endParaRPr>
                </a:p>
              </p:txBody>
            </p:sp>
          </p:grpSp>
          <p:grpSp>
            <p:nvGrpSpPr>
              <p:cNvPr id="24597" name="Group 12"/>
              <p:cNvGrpSpPr/>
              <p:nvPr/>
            </p:nvGrpSpPr>
            <p:grpSpPr>
              <a:xfrm>
                <a:off x="2934" y="7141"/>
                <a:ext cx="5796" cy="851"/>
                <a:chOff x="570" y="2059"/>
                <a:chExt cx="2308" cy="340"/>
              </a:xfrm>
            </p:grpSpPr>
            <p:sp>
              <p:nvSpPr>
                <p:cNvPr id="6" name="Line 13"/>
                <p:cNvSpPr/>
                <p:nvPr/>
              </p:nvSpPr>
              <p:spPr>
                <a:xfrm>
                  <a:off x="1147" y="2228"/>
                  <a:ext cx="1743" cy="12"/>
                </a:xfrm>
                <a:prstGeom prst="line">
                  <a:avLst/>
                </a:prstGeom>
                <a:ln w="19050"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sp>
            <p:sp>
              <p:nvSpPr>
                <p:cNvPr id="24608" name="Rectangle 14"/>
                <p:cNvSpPr/>
                <p:nvPr/>
              </p:nvSpPr>
              <p:spPr>
                <a:xfrm>
                  <a:off x="570" y="2059"/>
                  <a:ext cx="780" cy="34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>
                  <a:spAutoFit/>
                </a:bodyPr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l"/>
                    <a:defRPr sz="20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n"/>
                    <a:defRPr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u"/>
                    <a:defRPr sz="16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14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14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5pPr>
                </a:lstStyle>
                <a:p>
                  <a:pPr marL="0" lvl="0" indent="0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2400" b="1" dirty="0">
                      <a:latin typeface="楷体" panose="02010609060101010101" pitchFamily="49" charset="-122"/>
                      <a:ea typeface="楷体" panose="02010609060101010101" pitchFamily="49" charset="-122"/>
                    </a:rPr>
                    <a:t>轴突</a:t>
                  </a:r>
                </a:p>
              </p:txBody>
            </p:sp>
          </p:grpSp>
          <p:sp>
            <p:nvSpPr>
              <p:cNvPr id="24598" name="右中括号 11"/>
              <p:cNvSpPr/>
              <p:nvPr/>
            </p:nvSpPr>
            <p:spPr>
              <a:xfrm rot="9000000">
                <a:off x="8835" y="4862"/>
                <a:ext cx="214" cy="5763"/>
              </a:xfrm>
              <a:prstGeom prst="rightBracket">
                <a:avLst>
                  <a:gd name="adj" fmla="val 8353"/>
                </a:avLst>
              </a:prstGeom>
              <a:noFill/>
              <a:ln w="19050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  <a:defRPr sz="20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n"/>
                  <a:defRPr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u"/>
                  <a:defRPr sz="16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5pPr>
              </a:lstStyle>
              <a:p>
                <a:pPr marL="0" lvl="0" indent="0" algn="ctr">
                  <a:spcBef>
                    <a:spcPct val="0"/>
                  </a:spcBef>
                  <a:buFontTx/>
                  <a:buNone/>
                </a:pPr>
                <a:endParaRPr lang="zh-CN" altLang="en-US" sz="1800" dirty="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24599" name="Text Box 21"/>
              <p:cNvSpPr txBox="1"/>
              <p:nvPr/>
            </p:nvSpPr>
            <p:spPr>
              <a:xfrm>
                <a:off x="2884" y="3816"/>
                <a:ext cx="2394" cy="221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  <a:defRPr sz="20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n"/>
                  <a:defRPr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u"/>
                  <a:defRPr sz="16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5pPr>
              </a:lstStyle>
              <a:p>
                <a:pPr marL="0" lvl="0" indent="-342900" eaLnBrk="1" hangingPunct="1">
                  <a:spcBef>
                    <a:spcPct val="50000"/>
                  </a:spcBef>
                  <a:buFontTx/>
                  <a:buNone/>
                </a:pPr>
                <a:r>
                  <a:rPr lang="zh-CN" altLang="en-US" sz="1800" dirty="0">
                    <a:latin typeface="楷体" panose="02010609060101010101" pitchFamily="49" charset="-122"/>
                    <a:ea typeface="楷体" panose="02010609060101010101" pitchFamily="49" charset="-122"/>
                    <a:sym typeface="+mn-ea"/>
                  </a:rPr>
                  <a:t>短而粗</a:t>
                </a:r>
              </a:p>
              <a:p>
                <a:pPr marL="0" lvl="0" indent="-342900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800" dirty="0">
                    <a:latin typeface="楷体" panose="02010609060101010101" pitchFamily="49" charset="-122"/>
                    <a:ea typeface="楷体" panose="02010609060101010101" pitchFamily="49" charset="-122"/>
                    <a:sym typeface="+mn-ea"/>
                  </a:rPr>
                  <a:t>接收信息并将其传导到胞体</a:t>
                </a:r>
              </a:p>
            </p:txBody>
          </p:sp>
          <p:sp>
            <p:nvSpPr>
              <p:cNvPr id="24600" name="文本框 15"/>
              <p:cNvSpPr txBox="1"/>
              <p:nvPr/>
            </p:nvSpPr>
            <p:spPr>
              <a:xfrm>
                <a:off x="2884" y="7750"/>
                <a:ext cx="4681" cy="1705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  <a:defRPr sz="20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n"/>
                  <a:defRPr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u"/>
                  <a:defRPr sz="16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5pPr>
              </a:lstStyle>
              <a:p>
                <a:pPr marL="0" lvl="0" indent="-342900" eaLnBrk="1" hangingPunct="1">
                  <a:spcBef>
                    <a:spcPct val="50000"/>
                  </a:spcBef>
                  <a:buFontTx/>
                  <a:buNone/>
                </a:pPr>
                <a:r>
                  <a:rPr lang="zh-CN" altLang="en-US" sz="1800" dirty="0">
                    <a:latin typeface="楷体" panose="02010609060101010101" pitchFamily="49" charset="-122"/>
                    <a:ea typeface="楷体" panose="02010609060101010101" pitchFamily="49" charset="-122"/>
                    <a:sym typeface="宋体" panose="02010600030101010101" pitchFamily="2" charset="-122"/>
                  </a:rPr>
                  <a:t>长而细</a:t>
                </a:r>
              </a:p>
              <a:p>
                <a:pPr marL="0" lvl="0" indent="-342900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800" dirty="0">
                    <a:latin typeface="楷体" panose="02010609060101010101" pitchFamily="49" charset="-122"/>
                    <a:ea typeface="楷体" panose="02010609060101010101" pitchFamily="49" charset="-122"/>
                    <a:sym typeface="宋体" panose="02010600030101010101" pitchFamily="2" charset="-122"/>
                  </a:rPr>
                  <a:t>将信息从胞体传导到其他神经元、肌肉或腺体</a:t>
                </a:r>
              </a:p>
            </p:txBody>
          </p:sp>
          <p:grpSp>
            <p:nvGrpSpPr>
              <p:cNvPr id="24601" name="组合 16"/>
              <p:cNvGrpSpPr/>
              <p:nvPr/>
            </p:nvGrpSpPr>
            <p:grpSpPr>
              <a:xfrm>
                <a:off x="12058" y="9454"/>
                <a:ext cx="3298" cy="851"/>
                <a:chOff x="9739" y="2067"/>
                <a:chExt cx="3298" cy="851"/>
              </a:xfrm>
            </p:grpSpPr>
            <p:sp>
              <p:nvSpPr>
                <p:cNvPr id="21" name="Line 10"/>
                <p:cNvSpPr/>
                <p:nvPr/>
              </p:nvSpPr>
              <p:spPr>
                <a:xfrm>
                  <a:off x="9739" y="2428"/>
                  <a:ext cx="711" cy="0"/>
                </a:xfrm>
                <a:prstGeom prst="line">
                  <a:avLst/>
                </a:prstGeom>
                <a:ln w="19050">
                  <a:headEnd type="none" w="med" len="med"/>
                  <a:tailEnd type="none" w="med" len="med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sp>
            <p:sp>
              <p:nvSpPr>
                <p:cNvPr id="24606" name="Rectangle 11"/>
                <p:cNvSpPr/>
                <p:nvPr/>
              </p:nvSpPr>
              <p:spPr>
                <a:xfrm>
                  <a:off x="10405" y="2067"/>
                  <a:ext cx="2632" cy="851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>
                  <a:spAutoFit/>
                </a:bodyPr>
                <a:lstStyle>
                  <a:lvl1pPr marL="342900" indent="-3429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l"/>
                    <a:defRPr sz="20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1pPr>
                  <a:lvl2pPr marL="742950" indent="-28575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n"/>
                    <a:defRPr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2pPr>
                  <a:lvl3pPr marL="11430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u"/>
                    <a:defRPr sz="16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3pPr>
                  <a:lvl4pPr marL="16002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14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4pPr>
                  <a:lvl5pPr marL="2057400" indent="-228600" algn="l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1400" kern="1200">
                      <a:solidFill>
                        <a:schemeClr val="tx1"/>
                      </a:solidFill>
                      <a:latin typeface="+mn-lt"/>
                      <a:ea typeface="黑体" panose="02010609060101010101" charset="-122"/>
                      <a:cs typeface="+mn-cs"/>
                    </a:defRPr>
                  </a:lvl5pPr>
                </a:lstStyle>
                <a:p>
                  <a:pPr marL="0" lvl="0" indent="0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2400" b="1" dirty="0">
                      <a:latin typeface="楷体" panose="02010609060101010101" pitchFamily="49" charset="-122"/>
                      <a:ea typeface="楷体" panose="02010609060101010101" pitchFamily="49" charset="-122"/>
                      <a:sym typeface="宋体" panose="02010600030101010101" pitchFamily="2" charset="-122"/>
                    </a:rPr>
                    <a:t>神经末梢</a:t>
                  </a:r>
                  <a:endParaRPr lang="zh-CN" altLang="en-US" dirty="0">
                    <a:solidFill>
                      <a:srgbClr val="6E6E6E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sym typeface="宋体" panose="02010600030101010101" pitchFamily="2" charset="-122"/>
                  </a:endParaRPr>
                </a:p>
              </p:txBody>
            </p:sp>
          </p:grpSp>
          <p:sp>
            <p:nvSpPr>
              <p:cNvPr id="18" name="Line 10"/>
              <p:cNvSpPr/>
              <p:nvPr/>
            </p:nvSpPr>
            <p:spPr>
              <a:xfrm>
                <a:off x="9078" y="2357"/>
                <a:ext cx="910" cy="0"/>
              </a:xfrm>
              <a:prstGeom prst="line">
                <a:avLst/>
              </a:prstGeom>
              <a:ln w="1905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sp>
          <p:sp>
            <p:nvSpPr>
              <p:cNvPr id="24603" name="Rectangle 11"/>
              <p:cNvSpPr/>
              <p:nvPr/>
            </p:nvSpPr>
            <p:spPr>
              <a:xfrm>
                <a:off x="9920" y="1993"/>
                <a:ext cx="2509" cy="85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  <a:defRPr sz="20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n"/>
                  <a:defRPr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u"/>
                  <a:defRPr sz="16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5pPr>
              </a:lstStyle>
              <a:p>
                <a:pPr marL="0" lvl="0" indent="0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400" b="1" dirty="0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sym typeface="宋体" panose="02010600030101010101" pitchFamily="2" charset="-122"/>
                  </a:rPr>
                  <a:t>神经末梢</a:t>
                </a:r>
              </a:p>
            </p:txBody>
          </p:sp>
          <p:sp>
            <p:nvSpPr>
              <p:cNvPr id="24604" name="文本框 19"/>
              <p:cNvSpPr txBox="1"/>
              <p:nvPr/>
            </p:nvSpPr>
            <p:spPr>
              <a:xfrm>
                <a:off x="10218" y="4431"/>
                <a:ext cx="2965" cy="1705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  <a:defRPr sz="20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n"/>
                  <a:defRPr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u"/>
                  <a:defRPr sz="16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5pPr>
              </a:lstStyle>
              <a:p>
                <a:pPr marL="0" lvl="0" indent="0">
                  <a:spcBef>
                    <a:spcPct val="0"/>
                  </a:spcBef>
                  <a:buFontTx/>
                  <a:buNone/>
                </a:pPr>
                <a:r>
                  <a:rPr lang="zh-CN" altLang="en-US" sz="1800" dirty="0">
                    <a:latin typeface="楷体" panose="02010609060101010101" pitchFamily="49" charset="-122"/>
                    <a:ea typeface="楷体" panose="02010609060101010101" pitchFamily="49" charset="-122"/>
                    <a:sym typeface="+mn-ea"/>
                  </a:rPr>
                  <a:t>内含细胞核和大量细胞器，</a:t>
                </a:r>
                <a:r>
                  <a:rPr lang="zh-CN" altLang="en-US" sz="1800" dirty="0">
                    <a:latin typeface="楷体" panose="02010609060101010101" pitchFamily="49" charset="-122"/>
                    <a:ea typeface="楷体" panose="02010609060101010101" pitchFamily="49" charset="-122"/>
                    <a:sym typeface="Arial" panose="020B0604020202020204" pitchFamily="34" charset="0"/>
                  </a:rPr>
                  <a:t>代谢和营养中心</a:t>
                </a:r>
              </a:p>
            </p:txBody>
          </p:sp>
        </p:grpSp>
        <p:grpSp>
          <p:nvGrpSpPr>
            <p:cNvPr id="24591" name="Group 22"/>
            <p:cNvGrpSpPr/>
            <p:nvPr/>
          </p:nvGrpSpPr>
          <p:grpSpPr>
            <a:xfrm>
              <a:off x="9026" y="6293"/>
              <a:ext cx="2341" cy="851"/>
              <a:chOff x="-575" y="2573"/>
              <a:chExt cx="2166" cy="340"/>
            </a:xfrm>
          </p:grpSpPr>
          <p:sp>
            <p:nvSpPr>
              <p:cNvPr id="10" name="Line 23"/>
              <p:cNvSpPr/>
              <p:nvPr/>
            </p:nvSpPr>
            <p:spPr>
              <a:xfrm>
                <a:off x="-575" y="2729"/>
                <a:ext cx="735" cy="8"/>
              </a:xfrm>
              <a:prstGeom prst="line">
                <a:avLst/>
              </a:prstGeom>
              <a:ln w="1905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sp>
          <p:sp>
            <p:nvSpPr>
              <p:cNvPr id="24593" name="Rectangle 24"/>
              <p:cNvSpPr/>
              <p:nvPr/>
            </p:nvSpPr>
            <p:spPr>
              <a:xfrm>
                <a:off x="160" y="2573"/>
                <a:ext cx="1431" cy="34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l"/>
                  <a:defRPr sz="20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n"/>
                  <a:defRPr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u"/>
                  <a:defRPr sz="16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1400" kern="1200">
                    <a:solidFill>
                      <a:schemeClr val="tx1"/>
                    </a:solidFill>
                    <a:latin typeface="+mn-lt"/>
                    <a:ea typeface="黑体" panose="02010609060101010101" charset="-122"/>
                    <a:cs typeface="+mn-cs"/>
                  </a:defRPr>
                </a:lvl5pPr>
              </a:lstStyle>
              <a:p>
                <a:pPr marL="0" lvl="0" indent="0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400" b="1" dirty="0">
                    <a:latin typeface="楷体" panose="02010609060101010101" pitchFamily="49" charset="-122"/>
                    <a:ea typeface="楷体" panose="02010609060101010101" pitchFamily="49" charset="-122"/>
                  </a:rPr>
                  <a:t>髓鞘</a:t>
                </a:r>
                <a:r>
                  <a:rPr lang="zh-CN" altLang="en-US" dirty="0">
                    <a:solidFill>
                      <a:srgbClr val="6E6E6E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 </a:t>
                </a:r>
                <a:endParaRPr lang="zh-CN" altLang="en-US" dirty="0">
                  <a:solidFill>
                    <a:srgbClr val="6E6E6E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6757035" y="1880235"/>
            <a:ext cx="4851400" cy="4575175"/>
            <a:chOff x="10641" y="2961"/>
            <a:chExt cx="7640" cy="7205"/>
          </a:xfrm>
        </p:grpSpPr>
        <p:pic>
          <p:nvPicPr>
            <p:cNvPr id="2" name="图片 31" descr="C:\Users\Yifan\Desktop\选修1-稳态与调节\图\VCG4184288674.jpgVCG4184288674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9F9F9"/>
                </a:clrFrom>
                <a:clrTo>
                  <a:srgbClr val="F9F9F9">
                    <a:alpha val="0"/>
                  </a:srgbClr>
                </a:clrTo>
              </a:clrChange>
              <a:lum contrast="12000"/>
            </a:blip>
            <a:stretch>
              <a:fillRect/>
            </a:stretch>
          </p:blipFill>
          <p:spPr>
            <a:xfrm>
              <a:off x="11701" y="3276"/>
              <a:ext cx="4265" cy="6043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Rectangle 24"/>
            <p:cNvSpPr/>
            <p:nvPr/>
          </p:nvSpPr>
          <p:spPr>
            <a:xfrm>
              <a:off x="10641" y="2961"/>
              <a:ext cx="3399" cy="130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l"/>
                <a:defRPr sz="20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n"/>
                <a:defRPr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u"/>
                <a:defRPr sz="16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5pPr>
            </a:lstStyle>
            <a:p>
              <a:pPr marL="0" lvl="0" indent="0" algn="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一根神经纤维</a:t>
              </a:r>
              <a:r>
                <a:rPr lang="zh-CN" altLang="en-US" dirty="0">
                  <a:solidFill>
                    <a:srgbClr val="6E6E6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</a:t>
              </a:r>
              <a:endParaRPr lang="zh-CN" altLang="en-US" dirty="0">
                <a:solidFill>
                  <a:srgbClr val="6E6E6E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3769" y="3431"/>
              <a:ext cx="778" cy="56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24"/>
            <p:cNvSpPr/>
            <p:nvPr/>
          </p:nvSpPr>
          <p:spPr>
            <a:xfrm>
              <a:off x="14519" y="5523"/>
              <a:ext cx="3763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l"/>
                <a:defRPr sz="20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n"/>
                <a:defRPr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u"/>
                <a:defRPr sz="16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5pPr>
            </a:lstStyle>
            <a:p>
              <a:pPr marL="0" lvl="0" algn="l" eaLnBrk="1" hangingPunct="1">
                <a:buClrTx/>
                <a:buSzTx/>
                <a:buFontTx/>
                <a:buNone/>
              </a:pPr>
              <a:r>
                <a:rPr lang="zh-CN" altLang="en-US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一束神经纤维 </a:t>
              </a:r>
              <a:endPara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sym typeface="+mn-ea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4547" y="4933"/>
              <a:ext cx="1188" cy="75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4"/>
            <p:cNvSpPr/>
            <p:nvPr/>
          </p:nvSpPr>
          <p:spPr>
            <a:xfrm>
              <a:off x="13298" y="9442"/>
              <a:ext cx="2929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l"/>
                <a:defRPr sz="20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n"/>
                <a:defRPr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u"/>
                <a:defRPr sz="16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5pPr>
            </a:lstStyle>
            <a:p>
              <a:pPr marL="0" lvl="0" indent="0"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一条神经</a:t>
              </a:r>
              <a:r>
                <a:rPr lang="zh-CN" altLang="en-US" b="1" dirty="0">
                  <a:solidFill>
                    <a:srgbClr val="6E6E6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</a:t>
              </a:r>
              <a:endParaRPr lang="zh-CN" altLang="en-US" b="1" dirty="0">
                <a:solidFill>
                  <a:srgbClr val="6E6E6E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14350" y="8991"/>
              <a:ext cx="20" cy="5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虚尾箭头 34"/>
          <p:cNvSpPr/>
          <p:nvPr/>
        </p:nvSpPr>
        <p:spPr>
          <a:xfrm>
            <a:off x="6222281" y="4209415"/>
            <a:ext cx="1205211" cy="482600"/>
          </a:xfrm>
          <a:prstGeom prst="stripedRightArrow">
            <a:avLst/>
          </a:prstGeom>
          <a:solidFill>
            <a:srgbClr val="98EAF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Box 7"/>
          <p:cNvSpPr txBox="1"/>
          <p:nvPr/>
        </p:nvSpPr>
        <p:spPr>
          <a:xfrm>
            <a:off x="4295775" y="5741670"/>
            <a:ext cx="3187700" cy="461963"/>
          </a:xfrm>
          <a:prstGeom prst="rect">
            <a:avLst/>
          </a:prstGeom>
          <a:solidFill>
            <a:srgbClr val="E9E8E9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sz="20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  <a:defRPr sz="16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5pPr>
          </a:lstStyle>
          <a:p>
            <a:pPr marL="0" lvl="0" indent="0" algn="ctr">
              <a:spcBef>
                <a:spcPct val="0"/>
              </a:spcBef>
              <a:buFontTx/>
              <a:buNone/>
            </a:pPr>
            <a:r>
              <a:rPr lang="zh-CN" altLang="en-US" sz="2400" dirty="0">
                <a:latin typeface="黑体" panose="02010609060101010101" charset="-122"/>
              </a:rPr>
              <a:t>中间神经元</a:t>
            </a:r>
          </a:p>
        </p:txBody>
      </p:sp>
      <p:sp>
        <p:nvSpPr>
          <p:cNvPr id="26627" name="TextBox 8"/>
          <p:cNvSpPr txBox="1"/>
          <p:nvPr/>
        </p:nvSpPr>
        <p:spPr>
          <a:xfrm>
            <a:off x="1919288" y="5741988"/>
            <a:ext cx="2540000" cy="461962"/>
          </a:xfrm>
          <a:prstGeom prst="rect">
            <a:avLst/>
          </a:prstGeom>
          <a:solidFill>
            <a:srgbClr val="E9E8E9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sz="20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  <a:defRPr sz="16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5pPr>
          </a:lstStyle>
          <a:p>
            <a:pPr marL="0" lvl="0" indent="0" algn="ctr">
              <a:spcBef>
                <a:spcPct val="0"/>
              </a:spcBef>
              <a:buFontTx/>
              <a:buNone/>
            </a:pPr>
            <a:r>
              <a:rPr lang="zh-CN" altLang="en-US" sz="2400" dirty="0">
                <a:latin typeface="黑体" panose="02010609060101010101" charset="-122"/>
              </a:rPr>
              <a:t>感觉神经元</a:t>
            </a:r>
          </a:p>
        </p:txBody>
      </p:sp>
      <p:sp>
        <p:nvSpPr>
          <p:cNvPr id="26628" name="TextBox 9"/>
          <p:cNvSpPr txBox="1"/>
          <p:nvPr/>
        </p:nvSpPr>
        <p:spPr>
          <a:xfrm>
            <a:off x="7412038" y="5741988"/>
            <a:ext cx="2735262" cy="461962"/>
          </a:xfrm>
          <a:prstGeom prst="rect">
            <a:avLst/>
          </a:prstGeom>
          <a:solidFill>
            <a:srgbClr val="E9E8E9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sz="20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  <a:defRPr sz="16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5pPr>
          </a:lstStyle>
          <a:p>
            <a:pPr marL="0" lvl="0" indent="0" algn="ctr">
              <a:spcBef>
                <a:spcPct val="0"/>
              </a:spcBef>
              <a:buFontTx/>
              <a:buNone/>
            </a:pPr>
            <a:r>
              <a:rPr lang="zh-CN" altLang="en-US" sz="2400" dirty="0">
                <a:latin typeface="黑体" panose="02010609060101010101" charset="-122"/>
              </a:rPr>
              <a:t>运动神经元</a:t>
            </a:r>
          </a:p>
        </p:txBody>
      </p:sp>
      <p:pic>
        <p:nvPicPr>
          <p:cNvPr id="26629" name="Picture 9" descr="http://d01.paixin.com/thumbs/1067125/103276176/staff_1024.jpg?watermark/1/image/aHR0cDovL2QwMC5wYWl4aW4uY29tL3dtX2RwXzM2MF9iaWdnZXIucG5n/dissolve/100/gravity/SouthWest/dx/0/dy/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-10001" contrast="10000"/>
          </a:blip>
          <a:srcRect b="16580"/>
          <a:stretch>
            <a:fillRect/>
          </a:stretch>
        </p:blipFill>
        <p:spPr>
          <a:xfrm>
            <a:off x="2011363" y="207963"/>
            <a:ext cx="7870825" cy="54625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9767888" y="2349500"/>
            <a:ext cx="1657350" cy="23082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sz="20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u"/>
              <a:defRPr sz="16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 kern="1200">
                <a:solidFill>
                  <a:schemeClr val="tx1"/>
                </a:solidFill>
                <a:latin typeface="+mn-lt"/>
                <a:ea typeface="黑体" panose="02010609060101010101" charset="-122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zh-CN" altLang="en-US" sz="2400" dirty="0">
                <a:latin typeface="黑体" panose="02010609060101010101" charset="-122"/>
              </a:rPr>
              <a:t>共同点：只有一个轴突，通过轴突把信号传递出去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93115" y="644525"/>
            <a:ext cx="10053320" cy="5960385"/>
            <a:chOff x="3672" y="2363"/>
            <a:chExt cx="12008" cy="696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72" y="2363"/>
              <a:ext cx="12008" cy="2913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72" y="5730"/>
              <a:ext cx="11936" cy="2710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7969" y="8717"/>
              <a:ext cx="3927" cy="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黑体" panose="02010609060101010101" charset="-122"/>
                  <a:ea typeface="黑体" panose="02010609060101010101" charset="-122"/>
                </a:rPr>
                <a:t>形态多样的神经元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7"/>
          <p:cNvSpPr>
            <a:spLocks noChangeArrowheads="1"/>
          </p:cNvSpPr>
          <p:nvPr/>
        </p:nvSpPr>
        <p:spPr bwMode="auto">
          <a:xfrm>
            <a:off x="7499663" y="6188781"/>
            <a:ext cx="35369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</a:rPr>
              <a:t>多种类型的神经胶质细胞</a:t>
            </a:r>
          </a:p>
        </p:txBody>
      </p:sp>
      <p:sp>
        <p:nvSpPr>
          <p:cNvPr id="13" name="Text Box 30"/>
          <p:cNvSpPr txBox="1">
            <a:spLocks noChangeArrowheads="1"/>
          </p:cNvSpPr>
          <p:nvPr/>
        </p:nvSpPr>
        <p:spPr bwMode="auto">
          <a:xfrm>
            <a:off x="401955" y="853440"/>
            <a:ext cx="11058525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sz="3000" b="1" dirty="0">
                <a:latin typeface="+mn-ea"/>
                <a:ea typeface="+mn-ea"/>
                <a:cs typeface="+mn-ea"/>
              </a:rPr>
              <a:t>2</a:t>
            </a:r>
            <a:r>
              <a:rPr lang="zh-CN" altLang="en-US" sz="3000" b="1" dirty="0">
                <a:latin typeface="+mn-ea"/>
                <a:ea typeface="+mn-ea"/>
                <a:cs typeface="+mn-ea"/>
              </a:rPr>
              <a:t>、神经胶质细胞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3000" dirty="0">
                <a:latin typeface="黑体" panose="02010609060101010101" charset="-122"/>
                <a:ea typeface="黑体" panose="02010609060101010101" charset="-122"/>
              </a:rPr>
              <a:t>神经胶质细胞具有支持、保护、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3000" dirty="0">
                <a:latin typeface="黑体" panose="02010609060101010101" charset="-122"/>
                <a:ea typeface="黑体" panose="02010609060101010101" charset="-122"/>
              </a:rPr>
              <a:t>营养和修复神经元等多种功能。</a:t>
            </a: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51460" y="12636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二、组成神经系统的细胞</a:t>
            </a:r>
          </a:p>
        </p:txBody>
      </p:sp>
      <p:pic>
        <p:nvPicPr>
          <p:cNvPr id="10246" name="图片 5"/>
          <p:cNvPicPr>
            <a:picLocks noChangeAspect="1"/>
          </p:cNvPicPr>
          <p:nvPr/>
        </p:nvPicPr>
        <p:blipFill>
          <a:blip r:embed="rId3"/>
          <a:srcRect t="-9702" r="20561"/>
          <a:stretch>
            <a:fillRect/>
          </a:stretch>
        </p:blipFill>
        <p:spPr>
          <a:xfrm>
            <a:off x="6107430" y="416560"/>
            <a:ext cx="4494530" cy="584454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组合 1"/>
          <p:cNvGrpSpPr/>
          <p:nvPr/>
        </p:nvGrpSpPr>
        <p:grpSpPr>
          <a:xfrm>
            <a:off x="6294755" y="3114675"/>
            <a:ext cx="4537075" cy="2754630"/>
            <a:chOff x="9713" y="4705"/>
            <a:chExt cx="7145" cy="4338"/>
          </a:xfrm>
        </p:grpSpPr>
        <p:sp>
          <p:nvSpPr>
            <p:cNvPr id="10247" name="文本框 6"/>
            <p:cNvSpPr txBox="1"/>
            <p:nvPr/>
          </p:nvSpPr>
          <p:spPr>
            <a:xfrm>
              <a:off x="9940" y="8463"/>
              <a:ext cx="2835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l"/>
                <a:defRPr sz="20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n"/>
                <a:defRPr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u"/>
                <a:defRPr sz="16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5pPr>
            </a:lstStyle>
            <a:p>
              <a:pPr marL="0" lvl="0" indent="0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latin typeface="黑体" panose="02010609060101010101" charset="-122"/>
                </a:rPr>
                <a:t>小胶质细胞</a:t>
              </a:r>
            </a:p>
          </p:txBody>
        </p:sp>
        <p:sp>
          <p:nvSpPr>
            <p:cNvPr id="10248" name="文本框 11"/>
            <p:cNvSpPr txBox="1"/>
            <p:nvPr/>
          </p:nvSpPr>
          <p:spPr>
            <a:xfrm>
              <a:off x="15270" y="6023"/>
              <a:ext cx="1588" cy="101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l"/>
                <a:defRPr sz="20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n"/>
                <a:defRPr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u"/>
                <a:defRPr sz="16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5pPr>
            </a:lstStyle>
            <a:p>
              <a:pPr marL="0" lvl="0" indent="0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latin typeface="黑体" panose="02010609060101010101" charset="-122"/>
                </a:rPr>
                <a:t>星形胶质细胞</a:t>
              </a:r>
            </a:p>
          </p:txBody>
        </p:sp>
        <p:sp>
          <p:nvSpPr>
            <p:cNvPr id="10249" name="文本框 13"/>
            <p:cNvSpPr txBox="1"/>
            <p:nvPr/>
          </p:nvSpPr>
          <p:spPr>
            <a:xfrm>
              <a:off x="13092" y="4705"/>
              <a:ext cx="2607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l"/>
                <a:defRPr sz="20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n"/>
                <a:defRPr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u"/>
                <a:defRPr sz="16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5pPr>
            </a:lstStyle>
            <a:p>
              <a:pPr marL="0" lvl="0" indent="0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latin typeface="黑体" panose="02010609060101010101" charset="-122"/>
                </a:rPr>
                <a:t>少突胶质细胞</a:t>
              </a:r>
            </a:p>
          </p:txBody>
        </p:sp>
        <p:sp>
          <p:nvSpPr>
            <p:cNvPr id="10251" name="文本框 15"/>
            <p:cNvSpPr txBox="1"/>
            <p:nvPr/>
          </p:nvSpPr>
          <p:spPr>
            <a:xfrm>
              <a:off x="9713" y="4705"/>
              <a:ext cx="2835" cy="583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l"/>
                <a:defRPr sz="20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n"/>
                <a:defRPr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u"/>
                <a:defRPr sz="16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1400" kern="1200">
                  <a:solidFill>
                    <a:schemeClr val="tx1"/>
                  </a:solidFill>
                  <a:latin typeface="+mn-lt"/>
                  <a:ea typeface="黑体" panose="02010609060101010101" charset="-122"/>
                  <a:cs typeface="+mn-cs"/>
                </a:defRPr>
              </a:lvl5pPr>
            </a:lstStyle>
            <a:p>
              <a:pPr marL="0" lvl="0" indent="0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latin typeface="黑体" panose="02010609060101010101" charset="-122"/>
                </a:rPr>
                <a:t>施旺细胞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75030" y="1473835"/>
            <a:ext cx="8789035" cy="2868295"/>
            <a:chOff x="2974" y="3834"/>
            <a:chExt cx="13841" cy="4517"/>
          </a:xfrm>
        </p:grpSpPr>
        <p:sp>
          <p:nvSpPr>
            <p:cNvPr id="3" name="文本框 2"/>
            <p:cNvSpPr txBox="1"/>
            <p:nvPr>
              <p:custDataLst>
                <p:tags r:id="rId12"/>
              </p:custDataLst>
            </p:nvPr>
          </p:nvSpPr>
          <p:spPr>
            <a:xfrm>
              <a:off x="10413" y="5458"/>
              <a:ext cx="3627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  传入神经</a:t>
              </a:r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（感觉神经）</a:t>
              </a:r>
            </a:p>
          </p:txBody>
        </p:sp>
        <p:sp>
          <p:nvSpPr>
            <p:cNvPr id="21" name="文本框 20"/>
            <p:cNvSpPr txBox="1"/>
            <p:nvPr>
              <p:custDataLst>
                <p:tags r:id="rId13"/>
              </p:custDataLst>
            </p:nvPr>
          </p:nvSpPr>
          <p:spPr>
            <a:xfrm>
              <a:off x="13188" y="7233"/>
              <a:ext cx="3627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躯体运动神经</a:t>
              </a:r>
            </a:p>
          </p:txBody>
        </p:sp>
        <p:sp>
          <p:nvSpPr>
            <p:cNvPr id="23" name="左大括号 22"/>
            <p:cNvSpPr/>
            <p:nvPr>
              <p:custDataLst>
                <p:tags r:id="rId14"/>
              </p:custDataLst>
            </p:nvPr>
          </p:nvSpPr>
          <p:spPr>
            <a:xfrm>
              <a:off x="7663" y="5891"/>
              <a:ext cx="482" cy="2460"/>
            </a:xfrm>
            <a:prstGeom prst="lef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>
              <p:custDataLst>
                <p:tags r:id="rId15"/>
              </p:custDataLst>
            </p:nvPr>
          </p:nvSpPr>
          <p:spPr>
            <a:xfrm>
              <a:off x="7988" y="3834"/>
              <a:ext cx="3627" cy="15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脑</a:t>
              </a:r>
              <a:endParaRPr lang="en-US" altLang="zh-CN" sz="2000" dirty="0"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en-US" altLang="zh-CN" sz="2000" dirty="0"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脊髓</a:t>
              </a:r>
              <a:endParaRPr lang="zh-CN" altLang="en-US" sz="2000" dirty="0"/>
            </a:p>
          </p:txBody>
        </p:sp>
        <p:sp>
          <p:nvSpPr>
            <p:cNvPr id="27" name="文本框 26"/>
            <p:cNvSpPr txBox="1"/>
            <p:nvPr>
              <p:custDataLst>
                <p:tags r:id="rId16"/>
              </p:custDataLst>
            </p:nvPr>
          </p:nvSpPr>
          <p:spPr>
            <a:xfrm>
              <a:off x="5075" y="6822"/>
              <a:ext cx="3627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外周神经系统</a:t>
              </a:r>
            </a:p>
          </p:txBody>
        </p:sp>
        <p:sp>
          <p:nvSpPr>
            <p:cNvPr id="28" name="文本框 27"/>
            <p:cNvSpPr txBox="1"/>
            <p:nvPr>
              <p:custDataLst>
                <p:tags r:id="rId17"/>
              </p:custDataLst>
            </p:nvPr>
          </p:nvSpPr>
          <p:spPr>
            <a:xfrm>
              <a:off x="5075" y="4370"/>
              <a:ext cx="3627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中枢神经系统</a:t>
              </a:r>
            </a:p>
          </p:txBody>
        </p:sp>
        <p:sp>
          <p:nvSpPr>
            <p:cNvPr id="30" name="左大括号 29"/>
            <p:cNvSpPr/>
            <p:nvPr>
              <p:custDataLst>
                <p:tags r:id="rId18"/>
              </p:custDataLst>
            </p:nvPr>
          </p:nvSpPr>
          <p:spPr>
            <a:xfrm>
              <a:off x="7820" y="4036"/>
              <a:ext cx="168" cy="1309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>
              <p:custDataLst>
                <p:tags r:id="rId19"/>
              </p:custDataLst>
            </p:nvPr>
          </p:nvSpPr>
          <p:spPr>
            <a:xfrm>
              <a:off x="2974" y="5272"/>
              <a:ext cx="3627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神经系统</a:t>
              </a:r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基本结构</a:t>
              </a:r>
            </a:p>
          </p:txBody>
        </p:sp>
      </p:grp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140200" y="2623185"/>
            <a:ext cx="1078230" cy="1938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脑神经</a:t>
            </a:r>
            <a:endParaRPr lang="en-US" altLang="zh-CN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脊神经</a:t>
            </a:r>
            <a:endParaRPr lang="zh-CN" altLang="en-US" sz="2000" dirty="0"/>
          </a:p>
        </p:txBody>
      </p:sp>
      <p:grpSp>
        <p:nvGrpSpPr>
          <p:cNvPr id="9" name="组合 8"/>
          <p:cNvGrpSpPr/>
          <p:nvPr/>
        </p:nvGrpSpPr>
        <p:grpSpPr>
          <a:xfrm>
            <a:off x="7016115" y="4342765"/>
            <a:ext cx="4457065" cy="1014730"/>
            <a:chOff x="10711" y="6230"/>
            <a:chExt cx="7019" cy="1598"/>
          </a:xfrm>
        </p:grpSpPr>
        <p:grpSp>
          <p:nvGrpSpPr>
            <p:cNvPr id="7" name="组合 6"/>
            <p:cNvGrpSpPr/>
            <p:nvPr/>
          </p:nvGrpSpPr>
          <p:grpSpPr>
            <a:xfrm>
              <a:off x="13958" y="6230"/>
              <a:ext cx="3773" cy="1598"/>
              <a:chOff x="13077" y="6230"/>
              <a:chExt cx="3773" cy="1598"/>
            </a:xfrm>
          </p:grpSpPr>
          <p:sp>
            <p:nvSpPr>
              <p:cNvPr id="5" name="文本框 4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3224" y="6230"/>
                <a:ext cx="3627" cy="15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</a:rPr>
                  <a:t>交感神经</a:t>
                </a:r>
                <a:endParaRPr lang="en-US" altLang="zh-CN" sz="2000" dirty="0">
                  <a:latin typeface="黑体" panose="02010609060101010101" charset="-122"/>
                  <a:ea typeface="黑体" panose="02010609060101010101" charset="-122"/>
                </a:endParaRPr>
              </a:p>
              <a:p>
                <a:endParaRPr lang="en-US" altLang="zh-CN" sz="2000" dirty="0">
                  <a:latin typeface="黑体" panose="02010609060101010101" charset="-122"/>
                  <a:ea typeface="黑体" panose="02010609060101010101" charset="-122"/>
                </a:endParaRPr>
              </a:p>
              <a:p>
                <a:r>
                  <a:rPr lang="zh-CN" altLang="en-US" sz="2000" dirty="0">
                    <a:latin typeface="黑体" panose="02010609060101010101" charset="-122"/>
                    <a:ea typeface="黑体" panose="02010609060101010101" charset="-122"/>
                  </a:rPr>
                  <a:t>副交感神经</a:t>
                </a:r>
                <a:endParaRPr lang="zh-CN" altLang="en-US" sz="2000" dirty="0"/>
              </a:p>
            </p:txBody>
          </p:sp>
          <p:sp>
            <p:nvSpPr>
              <p:cNvPr id="6" name="左大括号 5"/>
              <p:cNvSpPr/>
              <p:nvPr>
                <p:custDataLst>
                  <p:tags r:id="rId11"/>
                </p:custDataLst>
              </p:nvPr>
            </p:nvSpPr>
            <p:spPr>
              <a:xfrm>
                <a:off x="13077" y="6400"/>
                <a:ext cx="168" cy="1309"/>
              </a:xfrm>
              <a:prstGeom prst="leftBrac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>
              <p:custDataLst>
                <p:tags r:id="rId9"/>
              </p:custDataLst>
            </p:nvPr>
          </p:nvSpPr>
          <p:spPr>
            <a:xfrm>
              <a:off x="10711" y="6400"/>
              <a:ext cx="3748" cy="122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0" fontAlgn="auto">
                <a:lnSpc>
                  <a:spcPct val="125000"/>
                </a:lnSpc>
              </a:pPr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   内脏运动神经</a:t>
              </a:r>
            </a:p>
            <a:p>
              <a:pPr indent="0" fontAlgn="auto">
                <a:lnSpc>
                  <a:spcPct val="125000"/>
                </a:lnSpc>
              </a:pPr>
              <a:r>
                <a:rPr lang="en-US" altLang="zh-CN" sz="20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   </a:t>
              </a:r>
              <a:r>
                <a:rPr lang="zh-CN" altLang="en-US" sz="20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自主神经系统</a:t>
              </a:r>
              <a:endParaRPr lang="en-US" altLang="zh-CN" sz="20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zh-CN" altLang="en-US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zh-CN" altLang="en-US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700395" y="3838575"/>
            <a:ext cx="2302510" cy="925830"/>
            <a:chOff x="7569" y="5725"/>
            <a:chExt cx="3626" cy="1458"/>
          </a:xfrm>
        </p:grpSpPr>
        <p:sp>
          <p:nvSpPr>
            <p:cNvPr id="10" name="左大括号 9"/>
            <p:cNvSpPr/>
            <p:nvPr>
              <p:custDataLst>
                <p:tags r:id="rId7"/>
              </p:custDataLst>
            </p:nvPr>
          </p:nvSpPr>
          <p:spPr>
            <a:xfrm>
              <a:off x="9897" y="5725"/>
              <a:ext cx="287" cy="1458"/>
            </a:xfrm>
            <a:prstGeom prst="lef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8"/>
              </p:custDataLst>
            </p:nvPr>
          </p:nvSpPr>
          <p:spPr>
            <a:xfrm>
              <a:off x="7569" y="5939"/>
              <a:ext cx="3627" cy="1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  传出神经</a:t>
              </a:r>
              <a:endParaRPr lang="en-US" alt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0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（运动神经）</a:t>
              </a:r>
            </a:p>
          </p:txBody>
        </p:sp>
      </p:grpSp>
      <p:sp>
        <p:nvSpPr>
          <p:cNvPr id="13" name="右大括号 12"/>
          <p:cNvSpPr/>
          <p:nvPr/>
        </p:nvSpPr>
        <p:spPr>
          <a:xfrm>
            <a:off x="5033010" y="2780030"/>
            <a:ext cx="565785" cy="1616075"/>
          </a:xfrm>
          <a:prstGeom prst="rightBrace">
            <a:avLst>
              <a:gd name="adj1" fmla="val 336"/>
              <a:gd name="adj2" fmla="val 52298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左大括号 13"/>
          <p:cNvSpPr/>
          <p:nvPr>
            <p:custDataLst>
              <p:tags r:id="rId2"/>
            </p:custDataLst>
          </p:nvPr>
        </p:nvSpPr>
        <p:spPr>
          <a:xfrm>
            <a:off x="5515610" y="2834005"/>
            <a:ext cx="306070" cy="1562100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995045" y="4764405"/>
            <a:ext cx="230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神经</a:t>
            </a:r>
            <a:r>
              <a:rPr 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细胞</a:t>
            </a:r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151130" y="3213100"/>
            <a:ext cx="49911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神</a:t>
            </a:r>
          </a:p>
          <a:p>
            <a:r>
              <a:rPr lang="zh-CN" altLang="en-US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经</a:t>
            </a:r>
          </a:p>
          <a:p>
            <a:r>
              <a:rPr 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调</a:t>
            </a:r>
          </a:p>
          <a:p>
            <a:r>
              <a:rPr lang="zh-CN" sz="2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节</a:t>
            </a:r>
          </a:p>
        </p:txBody>
      </p:sp>
      <p:sp>
        <p:nvSpPr>
          <p:cNvPr id="17" name="左大括号 16"/>
          <p:cNvSpPr/>
          <p:nvPr/>
        </p:nvSpPr>
        <p:spPr>
          <a:xfrm>
            <a:off x="708025" y="2724150"/>
            <a:ext cx="287020" cy="2202180"/>
          </a:xfrm>
          <a:prstGeom prst="leftBrace">
            <a:avLst>
              <a:gd name="adj1" fmla="val 49941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左大括号 17"/>
          <p:cNvSpPr/>
          <p:nvPr/>
        </p:nvSpPr>
        <p:spPr>
          <a:xfrm>
            <a:off x="2002790" y="2002790"/>
            <a:ext cx="287020" cy="1517015"/>
          </a:xfrm>
          <a:prstGeom prst="leftBrace">
            <a:avLst>
              <a:gd name="adj1" fmla="val 49941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>
            <p:custDataLst>
              <p:tags r:id="rId5"/>
            </p:custDataLst>
          </p:nvPr>
        </p:nvSpPr>
        <p:spPr>
          <a:xfrm>
            <a:off x="478790" y="405765"/>
            <a:ext cx="7066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一、神经系统的基本结构</a:t>
            </a:r>
          </a:p>
        </p:txBody>
      </p:sp>
      <p:sp>
        <p:nvSpPr>
          <p:cNvPr id="20" name="左大括号 19"/>
          <p:cNvSpPr/>
          <p:nvPr/>
        </p:nvSpPr>
        <p:spPr>
          <a:xfrm>
            <a:off x="2209165" y="4561205"/>
            <a:ext cx="287020" cy="805815"/>
          </a:xfrm>
          <a:prstGeom prst="leftBrace">
            <a:avLst>
              <a:gd name="adj1" fmla="val 3119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6"/>
            </p:custDataLst>
          </p:nvPr>
        </p:nvSpPr>
        <p:spPr>
          <a:xfrm>
            <a:off x="2496185" y="4456430"/>
            <a:ext cx="2303145" cy="1014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神经元</a:t>
            </a:r>
            <a:endParaRPr lang="en-US" altLang="zh-CN" sz="20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sz="20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神经胶质细胞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305" y="113665"/>
            <a:ext cx="4971415" cy="66179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312420" y="40576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三、神经调节的基本方式</a:t>
            </a:r>
          </a:p>
        </p:txBody>
      </p:sp>
      <p:sp>
        <p:nvSpPr>
          <p:cNvPr id="11" name="Text Box 6"/>
          <p:cNvSpPr txBox="1"/>
          <p:nvPr>
            <p:custDataLst>
              <p:tags r:id="rId2"/>
            </p:custDataLst>
          </p:nvPr>
        </p:nvSpPr>
        <p:spPr>
          <a:xfrm>
            <a:off x="190817" y="1063626"/>
            <a:ext cx="9889808" cy="39382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、反射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Text Box 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70485" y="1681480"/>
            <a:ext cx="11356975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（</a:t>
            </a:r>
            <a:r>
              <a:rPr kumimoji="1" lang="en-US" altLang="zh-CN" sz="2800" b="1" dirty="0">
                <a:latin typeface="+mn-ea"/>
                <a:ea typeface="+mn-ea"/>
                <a:sym typeface="+mn-ea"/>
              </a:rPr>
              <a:t>1</a:t>
            </a: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）概念：</a:t>
            </a:r>
            <a:endParaRPr kumimoji="1" lang="zh-CN" altLang="en-US" sz="2800" b="1" dirty="0">
              <a:latin typeface="+mn-ea"/>
              <a:ea typeface="+mn-ea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70485" y="3065145"/>
            <a:ext cx="11679555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endParaRPr kumimoji="1" lang="zh-CN" altLang="en-US" sz="2800" b="1" dirty="0">
              <a:latin typeface="+mn-ea"/>
              <a:ea typeface="+mn-ea"/>
              <a:sym typeface="+mn-ea"/>
            </a:endParaRPr>
          </a:p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（</a:t>
            </a:r>
            <a:r>
              <a:rPr kumimoji="1" lang="en-US" altLang="zh-CN" sz="2800" b="1" dirty="0">
                <a:latin typeface="+mn-ea"/>
                <a:ea typeface="+mn-ea"/>
                <a:sym typeface="+mn-ea"/>
              </a:rPr>
              <a:t>2</a:t>
            </a: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）结构基础：</a:t>
            </a:r>
            <a:endParaRPr kumimoji="1" lang="zh-CN" altLang="en-US" sz="2800" b="1" dirty="0">
              <a:latin typeface="+mn-ea"/>
              <a:ea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87880" y="1681480"/>
            <a:ext cx="911860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sym typeface="+mn-ea"/>
              </a:rPr>
              <a:t>在</a:t>
            </a:r>
            <a:r>
              <a:rPr kumimoji="1" lang="zh-CN" altLang="en-US" sz="2800" b="1" dirty="0">
                <a:solidFill>
                  <a:srgbClr val="FF0000"/>
                </a:solidFill>
                <a:latin typeface="+mn-ea"/>
                <a:sym typeface="+mn-ea"/>
              </a:rPr>
              <a:t>中枢神经系统</a:t>
            </a:r>
            <a:r>
              <a:rPr kumimoji="1" lang="zh-CN" altLang="en-US" sz="2800" b="1" dirty="0">
                <a:latin typeface="+mn-ea"/>
                <a:sym typeface="+mn-ea"/>
              </a:rPr>
              <a:t>的参与下，机体对内外刺激所产生的有规律的应答反应。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576830" y="3711575"/>
            <a:ext cx="9695815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sym typeface="+mn-ea"/>
              </a:rPr>
              <a:t>反射弧（感受器、传入神经、神经中枢、传出神经、效应器）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2506980" y="970915"/>
            <a:ext cx="7861300" cy="5146040"/>
            <a:chOff x="3948" y="1529"/>
            <a:chExt cx="12380" cy="8104"/>
          </a:xfrm>
        </p:grpSpPr>
        <p:sp>
          <p:nvSpPr>
            <p:cNvPr id="7" name="Rectangle 20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5636" y="3070"/>
              <a:ext cx="7203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dirty="0">
                  <a:latin typeface="黑体" panose="02010609060101010101" charset="-122"/>
                  <a:ea typeface="黑体" panose="02010609060101010101" charset="-122"/>
                </a:rPr>
                <a:t>—</a:t>
              </a:r>
              <a:r>
                <a:rPr lang="zh-CN" altLang="en-US" sz="2400" dirty="0">
                  <a:latin typeface="黑体" panose="02010609060101010101" charset="-122"/>
                  <a:ea typeface="黑体" panose="02010609060101010101" charset="-122"/>
                </a:rPr>
                <a:t>接受刺激、产生兴奋</a:t>
              </a:r>
            </a:p>
          </p:txBody>
        </p:sp>
        <p:sp>
          <p:nvSpPr>
            <p:cNvPr id="9" name="Rectangle 21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6030" y="4434"/>
              <a:ext cx="6415" cy="6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dirty="0">
                  <a:latin typeface="黑体" panose="02010609060101010101" charset="-122"/>
                  <a:ea typeface="黑体" panose="02010609060101010101" charset="-122"/>
                </a:rPr>
                <a:t>—</a:t>
              </a:r>
              <a:r>
                <a:rPr lang="zh-CN" altLang="en-US" sz="2400" dirty="0">
                  <a:latin typeface="黑体" panose="02010609060101010101" charset="-122"/>
                  <a:ea typeface="黑体" panose="02010609060101010101" charset="-122"/>
                </a:rPr>
                <a:t>将兴奋传入中枢</a:t>
              </a:r>
            </a:p>
          </p:txBody>
        </p:sp>
        <p:sp>
          <p:nvSpPr>
            <p:cNvPr id="10" name="Rectangle 25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6030" y="5807"/>
              <a:ext cx="6415" cy="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None/>
              </a:pPr>
              <a:r>
                <a:rPr lang="en-US" altLang="zh-CN" sz="2400" dirty="0">
                  <a:latin typeface="黑体" panose="02010609060101010101" charset="-122"/>
                  <a:ea typeface="黑体" panose="02010609060101010101" charset="-122"/>
                </a:rPr>
                <a:t>—</a:t>
              </a:r>
              <a:r>
                <a:rPr lang="zh-CN" altLang="en-US" sz="2400" dirty="0">
                  <a:latin typeface="黑体" panose="02010609060101010101" charset="-122"/>
                  <a:ea typeface="黑体" panose="02010609060101010101" charset="-122"/>
                </a:rPr>
                <a:t>分析、综合兴奋</a:t>
              </a:r>
            </a:p>
          </p:txBody>
        </p:sp>
        <p:sp>
          <p:nvSpPr>
            <p:cNvPr id="12" name="Rectangle 26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6103" y="7132"/>
              <a:ext cx="7878" cy="6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dirty="0">
                  <a:latin typeface="黑体" panose="02010609060101010101" charset="-122"/>
                  <a:ea typeface="黑体" panose="02010609060101010101" charset="-122"/>
                </a:rPr>
                <a:t>—</a:t>
              </a:r>
              <a:r>
                <a:rPr lang="zh-CN" altLang="en-US" sz="2400" dirty="0">
                  <a:latin typeface="黑体" panose="02010609060101010101" charset="-122"/>
                  <a:ea typeface="黑体" panose="02010609060101010101" charset="-122"/>
                </a:rPr>
                <a:t>将兴奋从中枢传出至效应器</a:t>
              </a:r>
            </a:p>
          </p:txBody>
        </p:sp>
        <p:sp>
          <p:nvSpPr>
            <p:cNvPr id="13" name="Rectangle 27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5842" y="9015"/>
              <a:ext cx="5402" cy="6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 dirty="0">
                  <a:latin typeface="黑体" panose="02010609060101010101" charset="-122"/>
                  <a:ea typeface="黑体" panose="02010609060101010101" charset="-122"/>
                </a:rPr>
                <a:t>功能：发生应答反应</a:t>
              </a:r>
            </a:p>
          </p:txBody>
        </p:sp>
        <p:sp>
          <p:nvSpPr>
            <p:cNvPr id="14" name="Text Box 28"/>
            <p:cNvSpPr txBox="1"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5861" y="8282"/>
              <a:ext cx="10467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 dirty="0">
                  <a:latin typeface="黑体" panose="02010609060101010101" charset="-122"/>
                  <a:ea typeface="黑体" panose="02010609060101010101" charset="-122"/>
                </a:rPr>
                <a:t>概念：传出神经末梢和它所支配的</a:t>
              </a:r>
              <a:r>
                <a:rPr lang="zh-CN" altLang="en-US" sz="2400" b="1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</a:rPr>
                <a:t>肌肉</a:t>
              </a:r>
              <a:r>
                <a:rPr lang="zh-CN" altLang="en-US" sz="2400" dirty="0">
                  <a:latin typeface="黑体" panose="02010609060101010101" charset="-122"/>
                  <a:ea typeface="黑体" panose="02010609060101010101" charset="-122"/>
                </a:rPr>
                <a:t>或</a:t>
              </a:r>
              <a:r>
                <a:rPr lang="zh-CN" altLang="en-US" sz="2400" b="1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</a:rPr>
                <a:t>腺体</a:t>
              </a:r>
            </a:p>
          </p:txBody>
        </p:sp>
        <p:grpSp>
          <p:nvGrpSpPr>
            <p:cNvPr id="15" name="Group 35"/>
            <p:cNvGrpSpPr/>
            <p:nvPr/>
          </p:nvGrpSpPr>
          <p:grpSpPr bwMode="auto">
            <a:xfrm>
              <a:off x="4060" y="3061"/>
              <a:ext cx="2026" cy="678"/>
              <a:chOff x="1824" y="249"/>
              <a:chExt cx="864" cy="319"/>
            </a:xfrm>
          </p:grpSpPr>
          <p:sp>
            <p:nvSpPr>
              <p:cNvPr id="16" name="Text Box 4"/>
              <p:cNvSpPr txBox="1">
                <a:spLocks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1824" y="249"/>
                <a:ext cx="864" cy="291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FontTx/>
                  <a:buNone/>
                </a:pPr>
                <a:r>
                  <a:rPr kumimoji="1" lang="zh-CN" altLang="en-US" sz="2400" dirty="0">
                    <a:latin typeface="黑体" panose="02010609060101010101" charset="-122"/>
                    <a:ea typeface="黑体" panose="02010609060101010101" charset="-122"/>
                  </a:rPr>
                  <a:t>感受器</a:t>
                </a:r>
              </a:p>
            </p:txBody>
          </p:sp>
          <p:sp>
            <p:nvSpPr>
              <p:cNvPr id="17" name="Rectangle 30"/>
              <p:cNvSpPr>
                <a:spLocks noChangeArrowhead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1831" y="280"/>
                <a:ext cx="768" cy="288"/>
              </a:xfrm>
              <a:prstGeom prst="rect">
                <a:avLst/>
              </a:prstGeom>
              <a:noFill/>
              <a:ln w="12700">
                <a:noFill/>
                <a:miter lim="800000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zh-CN" altLang="en-US" sz="240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</p:grpSp>
        <p:grpSp>
          <p:nvGrpSpPr>
            <p:cNvPr id="18" name="Group 42"/>
            <p:cNvGrpSpPr/>
            <p:nvPr/>
          </p:nvGrpSpPr>
          <p:grpSpPr bwMode="auto">
            <a:xfrm>
              <a:off x="3962" y="3775"/>
              <a:ext cx="3039" cy="1385"/>
              <a:chOff x="342" y="672"/>
              <a:chExt cx="1296" cy="652"/>
            </a:xfrm>
          </p:grpSpPr>
          <p:sp>
            <p:nvSpPr>
              <p:cNvPr id="19" name="Line 7"/>
              <p:cNvSpPr>
                <a:spLocks noChangeShapeType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720" y="672"/>
                <a:ext cx="0" cy="336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round/>
                <a:tailEnd type="triangle" w="sm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40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grpSp>
            <p:nvGrpSpPr>
              <p:cNvPr id="20" name="Group 41"/>
              <p:cNvGrpSpPr/>
              <p:nvPr/>
            </p:nvGrpSpPr>
            <p:grpSpPr bwMode="auto">
              <a:xfrm>
                <a:off x="342" y="988"/>
                <a:ext cx="1296" cy="336"/>
                <a:chOff x="384" y="960"/>
                <a:chExt cx="1296" cy="336"/>
              </a:xfrm>
            </p:grpSpPr>
            <p:sp>
              <p:nvSpPr>
                <p:cNvPr id="21" name="Text Box 6"/>
                <p:cNvSpPr txBox="1">
                  <a:spLocks noChangeArrowheads="1"/>
                </p:cNvSpPr>
                <p:nvPr>
                  <p:custDataLst>
                    <p:tags r:id="rId20"/>
                  </p:custDataLst>
                </p:nvPr>
              </p:nvSpPr>
              <p:spPr bwMode="auto">
                <a:xfrm>
                  <a:off x="384" y="960"/>
                  <a:ext cx="1296" cy="2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kumimoji="1" lang="zh-CN" altLang="en-US" sz="2400">
                      <a:latin typeface="黑体" panose="02010609060101010101" charset="-122"/>
                      <a:ea typeface="黑体" panose="02010609060101010101" charset="-122"/>
                    </a:rPr>
                    <a:t>传入神经</a:t>
                  </a:r>
                </a:p>
              </p:txBody>
            </p:sp>
            <p:sp>
              <p:nvSpPr>
                <p:cNvPr id="22" name="Rectangle 31"/>
                <p:cNvSpPr>
                  <a:spLocks noChangeArrowheads="1"/>
                </p:cNvSpPr>
                <p:nvPr>
                  <p:custDataLst>
                    <p:tags r:id="rId21"/>
                  </p:custDataLst>
                </p:nvPr>
              </p:nvSpPr>
              <p:spPr bwMode="auto">
                <a:xfrm>
                  <a:off x="432" y="999"/>
                  <a:ext cx="960" cy="29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2400" dirty="0">
                    <a:latin typeface="黑体" panose="02010609060101010101" charset="-122"/>
                    <a:ea typeface="黑体" panose="02010609060101010101" charset="-122"/>
                  </a:endParaRPr>
                </a:p>
              </p:txBody>
            </p:sp>
          </p:grpSp>
        </p:grpSp>
        <p:grpSp>
          <p:nvGrpSpPr>
            <p:cNvPr id="23" name="Group 43"/>
            <p:cNvGrpSpPr/>
            <p:nvPr/>
          </p:nvGrpSpPr>
          <p:grpSpPr bwMode="auto">
            <a:xfrm>
              <a:off x="3948" y="5203"/>
              <a:ext cx="2926" cy="1298"/>
              <a:chOff x="336" y="1344"/>
              <a:chExt cx="1248" cy="611"/>
            </a:xfrm>
          </p:grpSpPr>
          <p:sp>
            <p:nvSpPr>
              <p:cNvPr id="24" name="Line 22"/>
              <p:cNvSpPr>
                <a:spLocks noChangeShapeType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720" y="1344"/>
                <a:ext cx="0" cy="279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round/>
                <a:tailEnd type="triangle" w="sm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40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grpSp>
            <p:nvGrpSpPr>
              <p:cNvPr id="25" name="Group 34"/>
              <p:cNvGrpSpPr/>
              <p:nvPr/>
            </p:nvGrpSpPr>
            <p:grpSpPr bwMode="auto">
              <a:xfrm>
                <a:off x="336" y="1632"/>
                <a:ext cx="1248" cy="323"/>
                <a:chOff x="1776" y="1881"/>
                <a:chExt cx="624" cy="567"/>
              </a:xfrm>
            </p:grpSpPr>
            <p:sp>
              <p:nvSpPr>
                <p:cNvPr id="26" name="Text Box 9"/>
                <p:cNvSpPr txBox="1">
                  <a:spLocks noChangeArrowheads="1"/>
                </p:cNvSpPr>
                <p:nvPr>
                  <p:custDataLst>
                    <p:tags r:id="rId17"/>
                  </p:custDataLst>
                </p:nvPr>
              </p:nvSpPr>
              <p:spPr bwMode="auto">
                <a:xfrm>
                  <a:off x="1776" y="1881"/>
                  <a:ext cx="624" cy="5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kumimoji="1" lang="zh-CN" altLang="en-US" sz="2400">
                      <a:latin typeface="黑体" panose="02010609060101010101" charset="-122"/>
                      <a:ea typeface="黑体" panose="02010609060101010101" charset="-122"/>
                    </a:rPr>
                    <a:t>神经中枢</a:t>
                  </a:r>
                </a:p>
              </p:txBody>
            </p:sp>
            <p:sp>
              <p:nvSpPr>
                <p:cNvPr id="27" name="Rectangle 33"/>
                <p:cNvSpPr>
                  <a:spLocks noChangeArrowheads="1"/>
                </p:cNvSpPr>
                <p:nvPr>
                  <p:custDataLst>
                    <p:tags r:id="rId18"/>
                  </p:custDataLst>
                </p:nvPr>
              </p:nvSpPr>
              <p:spPr bwMode="auto">
                <a:xfrm>
                  <a:off x="1776" y="1920"/>
                  <a:ext cx="528" cy="528"/>
                </a:xfrm>
                <a:prstGeom prst="rect">
                  <a:avLst/>
                </a:prstGeom>
                <a:noFill/>
                <a:ln w="12700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2400">
                    <a:latin typeface="黑体" panose="02010609060101010101" charset="-122"/>
                    <a:ea typeface="黑体" panose="02010609060101010101" charset="-122"/>
                  </a:endParaRPr>
                </a:p>
              </p:txBody>
            </p:sp>
          </p:grpSp>
        </p:grpSp>
        <p:grpSp>
          <p:nvGrpSpPr>
            <p:cNvPr id="28" name="Group 46"/>
            <p:cNvGrpSpPr/>
            <p:nvPr/>
          </p:nvGrpSpPr>
          <p:grpSpPr bwMode="auto">
            <a:xfrm>
              <a:off x="3967" y="6529"/>
              <a:ext cx="2814" cy="1254"/>
              <a:chOff x="344" y="1968"/>
              <a:chExt cx="1200" cy="590"/>
            </a:xfrm>
          </p:grpSpPr>
          <p:sp>
            <p:nvSpPr>
              <p:cNvPr id="29" name="Line 24"/>
              <p:cNvSpPr>
                <a:spLocks noChangeShapeType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720" y="1968"/>
                <a:ext cx="0" cy="288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round/>
                <a:tailEnd type="triangle" w="sm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40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grpSp>
            <p:nvGrpSpPr>
              <p:cNvPr id="30" name="Group 44"/>
              <p:cNvGrpSpPr/>
              <p:nvPr/>
            </p:nvGrpSpPr>
            <p:grpSpPr bwMode="auto">
              <a:xfrm>
                <a:off x="344" y="2222"/>
                <a:ext cx="1200" cy="336"/>
                <a:chOff x="1584" y="2112"/>
                <a:chExt cx="1200" cy="336"/>
              </a:xfrm>
            </p:grpSpPr>
            <p:sp>
              <p:nvSpPr>
                <p:cNvPr id="31" name="Text Box 12"/>
                <p:cNvSpPr txBox="1">
                  <a:spLocks noChangeArrowheads="1"/>
                </p:cNvSpPr>
                <p:nvPr>
                  <p:custDataLst>
                    <p:tags r:id="rId14"/>
                  </p:custDataLst>
                </p:nvPr>
              </p:nvSpPr>
              <p:spPr bwMode="auto">
                <a:xfrm>
                  <a:off x="1584" y="2112"/>
                  <a:ext cx="1200" cy="2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kumimoji="1" lang="zh-CN" altLang="en-US" sz="2400">
                      <a:latin typeface="黑体" panose="02010609060101010101" charset="-122"/>
                      <a:ea typeface="黑体" panose="02010609060101010101" charset="-122"/>
                    </a:rPr>
                    <a:t>传出神经</a:t>
                  </a:r>
                </a:p>
              </p:txBody>
            </p:sp>
            <p:sp>
              <p:nvSpPr>
                <p:cNvPr id="32" name="Rectangle 36"/>
                <p:cNvSpPr>
                  <a:spLocks noChangeArrowheads="1"/>
                </p:cNvSpPr>
                <p:nvPr>
                  <p:custDataLst>
                    <p:tags r:id="rId15"/>
                  </p:custDataLst>
                </p:nvPr>
              </p:nvSpPr>
              <p:spPr bwMode="auto">
                <a:xfrm>
                  <a:off x="1584" y="2142"/>
                  <a:ext cx="1008" cy="306"/>
                </a:xfrm>
                <a:prstGeom prst="rect">
                  <a:avLst/>
                </a:prstGeom>
                <a:noFill/>
                <a:ln w="12700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2400">
                    <a:latin typeface="黑体" panose="02010609060101010101" charset="-122"/>
                    <a:ea typeface="黑体" panose="02010609060101010101" charset="-122"/>
                  </a:endParaRPr>
                </a:p>
              </p:txBody>
            </p:sp>
          </p:grpSp>
        </p:grpSp>
        <p:grpSp>
          <p:nvGrpSpPr>
            <p:cNvPr id="33" name="Group 47"/>
            <p:cNvGrpSpPr/>
            <p:nvPr/>
          </p:nvGrpSpPr>
          <p:grpSpPr bwMode="auto">
            <a:xfrm>
              <a:off x="3948" y="7854"/>
              <a:ext cx="2021" cy="1511"/>
              <a:chOff x="336" y="2592"/>
              <a:chExt cx="862" cy="711"/>
            </a:xfrm>
          </p:grpSpPr>
          <p:sp>
            <p:nvSpPr>
              <p:cNvPr id="34" name="Line 23"/>
              <p:cNvSpPr>
                <a:spLocks noChangeShapeType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720" y="2592"/>
                <a:ext cx="0" cy="432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round/>
                <a:tailEnd type="triangle" w="sm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240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grpSp>
            <p:nvGrpSpPr>
              <p:cNvPr id="36" name="Group 39"/>
              <p:cNvGrpSpPr/>
              <p:nvPr/>
            </p:nvGrpSpPr>
            <p:grpSpPr bwMode="auto">
              <a:xfrm>
                <a:off x="336" y="2976"/>
                <a:ext cx="862" cy="327"/>
                <a:chOff x="1824" y="3417"/>
                <a:chExt cx="862" cy="327"/>
              </a:xfrm>
            </p:grpSpPr>
            <p:sp>
              <p:nvSpPr>
                <p:cNvPr id="37" name="Text Box 15"/>
                <p:cNvSpPr txBox="1">
                  <a:spLocks noChangeArrowheads="1"/>
                </p:cNvSpPr>
                <p:nvPr>
                  <p:custDataLst>
                    <p:tags r:id="rId11"/>
                  </p:custDataLst>
                </p:nvPr>
              </p:nvSpPr>
              <p:spPr bwMode="auto">
                <a:xfrm>
                  <a:off x="1824" y="3417"/>
                  <a:ext cx="862" cy="2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  <a:buFontTx/>
                    <a:buNone/>
                  </a:pPr>
                  <a:r>
                    <a:rPr kumimoji="1" lang="zh-CN" altLang="en-US" sz="2400" dirty="0">
                      <a:latin typeface="黑体" panose="02010609060101010101" charset="-122"/>
                      <a:ea typeface="黑体" panose="02010609060101010101" charset="-122"/>
                    </a:rPr>
                    <a:t>效应器</a:t>
                  </a:r>
                </a:p>
              </p:txBody>
            </p:sp>
            <p:sp>
              <p:nvSpPr>
                <p:cNvPr id="38" name="Rectangle 38"/>
                <p:cNvSpPr>
                  <a:spLocks noChangeArrowheads="1"/>
                </p:cNvSpPr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1858" y="3456"/>
                  <a:ext cx="768" cy="288"/>
                </a:xfrm>
                <a:prstGeom prst="rect">
                  <a:avLst/>
                </a:prstGeom>
                <a:noFill/>
                <a:ln w="12700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zh-CN" altLang="en-US" sz="2400">
                    <a:latin typeface="黑体" panose="02010609060101010101" charset="-122"/>
                    <a:ea typeface="黑体" panose="02010609060101010101" charset="-122"/>
                  </a:endParaRPr>
                </a:p>
              </p:txBody>
            </p:sp>
          </p:grpSp>
        </p:grpSp>
        <p:sp>
          <p:nvSpPr>
            <p:cNvPr id="40" name="AutoShape 45"/>
            <p:cNvSpPr/>
            <p:nvPr>
              <p:custDataLst>
                <p:tags r:id="rId8"/>
              </p:custDataLst>
            </p:nvPr>
          </p:nvSpPr>
          <p:spPr bwMode="auto">
            <a:xfrm>
              <a:off x="5861" y="8568"/>
              <a:ext cx="113" cy="918"/>
            </a:xfrm>
            <a:prstGeom prst="leftBrace">
              <a:avLst>
                <a:gd name="adj1" fmla="val 75000"/>
                <a:gd name="adj2" fmla="val 50000"/>
              </a:avLst>
            </a:prstGeom>
            <a:noFill/>
            <a:ln w="22225">
              <a:solidFill>
                <a:srgbClr val="000099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2400"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41" name="Text Box 48"/>
            <p:cNvSpPr txBox="1"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6086" y="1529"/>
              <a:ext cx="9840" cy="8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zh-CN" altLang="en-US" sz="3000" dirty="0">
                  <a:latin typeface="黑体" panose="02010609060101010101" charset="-122"/>
                  <a:ea typeface="黑体" panose="02010609060101010101" charset="-122"/>
                </a:rPr>
                <a:t>反射弧的组成及各部分功能</a:t>
              </a:r>
            </a:p>
          </p:txBody>
        </p:sp>
      </p:grp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73355" y="227330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三、神经调节的基本方式</a:t>
            </a: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312420" y="40576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三、神经调节的基本方式</a:t>
            </a:r>
          </a:p>
        </p:txBody>
      </p:sp>
      <p:sp>
        <p:nvSpPr>
          <p:cNvPr id="11" name="Text Box 6"/>
          <p:cNvSpPr txBox="1"/>
          <p:nvPr>
            <p:custDataLst>
              <p:tags r:id="rId2"/>
            </p:custDataLst>
          </p:nvPr>
        </p:nvSpPr>
        <p:spPr>
          <a:xfrm>
            <a:off x="190817" y="989331"/>
            <a:ext cx="9889808" cy="39382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、反射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Text Box 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90500" y="1559560"/>
            <a:ext cx="11356975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（</a:t>
            </a:r>
            <a:r>
              <a:rPr kumimoji="1" lang="en-US" altLang="zh-CN" sz="2800" b="1" dirty="0">
                <a:latin typeface="+mn-ea"/>
                <a:ea typeface="+mn-ea"/>
                <a:sym typeface="+mn-ea"/>
              </a:rPr>
              <a:t>1</a:t>
            </a: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）概念：</a:t>
            </a:r>
            <a:r>
              <a:rPr kumimoji="1" lang="zh-CN" altLang="en-US" sz="2800" b="1" dirty="0">
                <a:latin typeface="+mn-ea"/>
                <a:ea typeface="+mn-ea"/>
              </a:rPr>
              <a:t>在中枢神经系统的参与下，机体对体内外刺激所产生的有规律的应答反应。</a:t>
            </a:r>
          </a:p>
        </p:txBody>
      </p:sp>
      <p:sp>
        <p:nvSpPr>
          <p:cNvPr id="5" name="Text Box 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90500" y="2797810"/>
            <a:ext cx="11679555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（</a:t>
            </a:r>
            <a:r>
              <a:rPr kumimoji="1" lang="en-US" altLang="zh-CN" sz="2800" b="1" dirty="0">
                <a:latin typeface="+mn-ea"/>
                <a:ea typeface="+mn-ea"/>
                <a:sym typeface="+mn-ea"/>
              </a:rPr>
              <a:t>2</a:t>
            </a: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）结构基础：</a:t>
            </a:r>
            <a:r>
              <a:rPr kumimoji="1" lang="zh-CN" altLang="en-US" sz="2800" b="1" dirty="0">
                <a:latin typeface="+mn-ea"/>
                <a:ea typeface="+mn-ea"/>
              </a:rPr>
              <a:t>反射弧（感受器、传入神经、神经中枢、传出神经、效应器）</a:t>
            </a:r>
          </a:p>
        </p:txBody>
      </p:sp>
      <p:sp>
        <p:nvSpPr>
          <p:cNvPr id="2" name="Text Box 4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190500" y="4024630"/>
            <a:ext cx="11679555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（</a:t>
            </a:r>
            <a:r>
              <a:rPr kumimoji="1" lang="en-US" altLang="zh-CN" sz="2800" b="1" dirty="0">
                <a:latin typeface="+mn-ea"/>
                <a:ea typeface="+mn-ea"/>
                <a:sym typeface="+mn-ea"/>
              </a:rPr>
              <a:t>3</a:t>
            </a: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）完成反射活动所需要的条件：</a:t>
            </a:r>
          </a:p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endParaRPr kumimoji="1" lang="zh-CN" altLang="en-US" sz="2800" b="1" dirty="0">
              <a:latin typeface="+mn-ea"/>
              <a:ea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03860" y="4827905"/>
            <a:ext cx="609600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sym typeface="+mn-ea"/>
              </a:rPr>
              <a:t>①反射弧结构的完整性</a:t>
            </a:r>
            <a:endParaRPr kumimoji="1" lang="zh-CN" altLang="en-US" sz="2800" b="1" dirty="0">
              <a:latin typeface="+mn-ea"/>
              <a:ea typeface="+mn-ea"/>
            </a:endParaRPr>
          </a:p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sym typeface="+mn-ea"/>
              </a:rPr>
              <a:t>②需要有适宜的刺激</a:t>
            </a:r>
            <a:endParaRPr kumimoji="1" lang="zh-CN" altLang="en-US" sz="2800" b="1" dirty="0">
              <a:latin typeface="+mn-ea"/>
              <a:ea typeface="+mn-ea"/>
            </a:endParaRPr>
          </a:p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sym typeface="+mn-ea"/>
              </a:rPr>
              <a:t>③具有神经系统的多细胞动物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989455" y="476885"/>
            <a:ext cx="7362825" cy="5613814"/>
            <a:chOff x="4633" y="2168"/>
            <a:chExt cx="9780" cy="7659"/>
          </a:xfrm>
        </p:grpSpPr>
        <p:pic>
          <p:nvPicPr>
            <p:cNvPr id="5" name="Picture 2" descr="http://hiphotos.baidu.com/k9999%B5%C4%B8%EC%B2%B2/pic/item/31c6c535549e5a5b91ef3957.jp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33" y="2168"/>
              <a:ext cx="9780" cy="66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文本框 1"/>
            <p:cNvSpPr txBox="1"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7219" y="3602"/>
              <a:ext cx="1920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b="0" dirty="0">
                  <a:latin typeface="黑体" panose="02010609060101010101" charset="-122"/>
                  <a:ea typeface="黑体" panose="02010609060101010101" charset="-122"/>
                </a:rPr>
                <a:t>伸肌</a:t>
              </a:r>
            </a:p>
          </p:txBody>
        </p:sp>
        <p:sp>
          <p:nvSpPr>
            <p:cNvPr id="9" name="文本框 8"/>
            <p:cNvSpPr txBox="1"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7923" y="5047"/>
              <a:ext cx="1920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b="0" dirty="0">
                  <a:latin typeface="黑体" panose="02010609060101010101" charset="-122"/>
                  <a:ea typeface="黑体" panose="02010609060101010101" charset="-122"/>
                </a:rPr>
                <a:t>屈肌</a:t>
              </a:r>
            </a:p>
          </p:txBody>
        </p:sp>
        <p:sp>
          <p:nvSpPr>
            <p:cNvPr id="11" name="文本框 10"/>
            <p:cNvSpPr txBox="1"/>
            <p:nvPr>
              <p:custDataLst>
                <p:tags r:id="rId4"/>
              </p:custDataLst>
            </p:nvPr>
          </p:nvSpPr>
          <p:spPr>
            <a:xfrm>
              <a:off x="8061" y="9115"/>
              <a:ext cx="3566" cy="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黑体" panose="02010609060101010101" charset="-122"/>
                  <a:ea typeface="黑体" panose="02010609060101010101" charset="-122"/>
                </a:rPr>
                <a:t>膝跳反射示意图</a:t>
              </a:r>
            </a:p>
          </p:txBody>
        </p:sp>
        <p:sp>
          <p:nvSpPr>
            <p:cNvPr id="6" name="文本框 5"/>
            <p:cNvSpPr txBox="1"/>
            <p:nvPr>
              <p:custDataLst>
                <p:tags r:id="rId5"/>
              </p:custDataLst>
            </p:nvPr>
          </p:nvSpPr>
          <p:spPr>
            <a:xfrm>
              <a:off x="11037" y="4950"/>
              <a:ext cx="683" cy="12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</a:p>
            <a:p>
              <a:endPara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02235" y="247650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三、神经调节的基本方式</a:t>
            </a:r>
          </a:p>
        </p:txBody>
      </p:sp>
      <p:sp>
        <p:nvSpPr>
          <p:cNvPr id="11" name="Text Box 6"/>
          <p:cNvSpPr txBox="1"/>
          <p:nvPr>
            <p:custDataLst>
              <p:tags r:id="rId2"/>
            </p:custDataLst>
          </p:nvPr>
        </p:nvSpPr>
        <p:spPr>
          <a:xfrm>
            <a:off x="0" y="831215"/>
            <a:ext cx="12167235" cy="45796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、反射的类型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）概念：①</a:t>
            </a:r>
            <a:r>
              <a:rPr kumimoji="1" lang="zh-CN" altLang="en-US" sz="2800" b="1" dirty="0">
                <a:latin typeface="+mn-ea"/>
                <a:cs typeface="+mn-ea"/>
                <a:sym typeface="+mn-ea"/>
              </a:rPr>
              <a:t>非条件反射：出生后无需训练就具有的反射</a:t>
            </a: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                  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②</a:t>
            </a:r>
            <a:r>
              <a:rPr kumimoji="1" lang="zh-CN" altLang="en-US" sz="2800" b="1" dirty="0">
                <a:latin typeface="+mn-ea"/>
                <a:cs typeface="+mn-ea"/>
                <a:sym typeface="+mn-ea"/>
              </a:rPr>
              <a:t>条件反射：出生后在生活过程中通过学习和训练而形成的反射</a:t>
            </a: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（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）联系：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04900" y="4308414"/>
            <a:ext cx="2521780" cy="2456302"/>
            <a:chOff x="3421" y="6745"/>
            <a:chExt cx="3278" cy="2734"/>
          </a:xfrm>
        </p:grpSpPr>
        <p:pic>
          <p:nvPicPr>
            <p:cNvPr id="5" name="图片 4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 rotWithShape="1">
            <a:blip r:embed="rId10"/>
            <a:srcRect b="24388"/>
            <a:stretch>
              <a:fillRect/>
            </a:stretch>
          </p:blipFill>
          <p:spPr>
            <a:xfrm>
              <a:off x="3421" y="6745"/>
              <a:ext cx="3195" cy="2159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>
              <p:custDataLst>
                <p:tags r:id="rId8"/>
              </p:custDataLst>
            </p:nvPr>
          </p:nvSpPr>
          <p:spPr>
            <a:xfrm>
              <a:off x="3647" y="8898"/>
              <a:ext cx="3052" cy="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黑体" panose="02010609060101010101" charset="-122"/>
                  <a:ea typeface="黑体" panose="02010609060101010101" charset="-122"/>
                </a:rPr>
                <a:t>非条件反射</a:t>
              </a:r>
            </a:p>
          </p:txBody>
        </p:sp>
      </p:grp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1975485" y="2736850"/>
            <a:ext cx="10018395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ea typeface="+mn-ea"/>
                <a:sym typeface="+mn-ea"/>
              </a:rPr>
              <a:t>条件反射是在非条件反射的基础上，通过学习和训练而建立的。需要大脑皮层的参与。</a:t>
            </a:r>
            <a:endParaRPr kumimoji="1" lang="zh-CN" altLang="en-US" sz="2800" b="1" dirty="0">
              <a:latin typeface="+mn-ea"/>
              <a:ea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304030" y="4302125"/>
            <a:ext cx="7134860" cy="2468245"/>
            <a:chOff x="6778" y="6775"/>
            <a:chExt cx="11236" cy="3887"/>
          </a:xfrm>
        </p:grpSpPr>
        <p:grpSp>
          <p:nvGrpSpPr>
            <p:cNvPr id="15" name="组合 14"/>
            <p:cNvGrpSpPr/>
            <p:nvPr/>
          </p:nvGrpSpPr>
          <p:grpSpPr>
            <a:xfrm>
              <a:off x="6778" y="6775"/>
              <a:ext cx="11237" cy="3056"/>
              <a:chOff x="5711" y="6775"/>
              <a:chExt cx="11237" cy="3056"/>
            </a:xfrm>
          </p:grpSpPr>
          <p:pic>
            <p:nvPicPr>
              <p:cNvPr id="2" name="图片 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 rotWithShape="1">
              <a:blip r:embed="rId11"/>
              <a:srcRect b="24902"/>
              <a:stretch>
                <a:fillRect/>
              </a:stretch>
            </p:blipFill>
            <p:spPr>
              <a:xfrm>
                <a:off x="5711" y="6775"/>
                <a:ext cx="3355" cy="3057"/>
              </a:xfrm>
              <a:prstGeom prst="rect">
                <a:avLst/>
              </a:prstGeom>
            </p:spPr>
          </p:pic>
          <p:pic>
            <p:nvPicPr>
              <p:cNvPr id="3" name="图片 2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 rotWithShape="1">
              <a:blip r:embed="rId12"/>
              <a:srcRect b="21820"/>
              <a:stretch>
                <a:fillRect/>
              </a:stretch>
            </p:blipFill>
            <p:spPr>
              <a:xfrm>
                <a:off x="9160" y="6775"/>
                <a:ext cx="3838" cy="3036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 rotWithShape="1">
              <a:blip r:embed="rId13"/>
              <a:srcRect b="32507"/>
              <a:stretch>
                <a:fillRect/>
              </a:stretch>
            </p:blipFill>
            <p:spPr>
              <a:xfrm>
                <a:off x="13144" y="6775"/>
                <a:ext cx="3805" cy="3036"/>
              </a:xfrm>
              <a:prstGeom prst="rect">
                <a:avLst/>
              </a:prstGeom>
            </p:spPr>
          </p:pic>
        </p:grpSp>
        <p:sp>
          <p:nvSpPr>
            <p:cNvPr id="16" name="文本框 15"/>
            <p:cNvSpPr txBox="1"/>
            <p:nvPr>
              <p:custDataLst>
                <p:tags r:id="rId3"/>
              </p:custDataLst>
            </p:nvPr>
          </p:nvSpPr>
          <p:spPr>
            <a:xfrm>
              <a:off x="11869" y="9840"/>
              <a:ext cx="257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黑体" panose="02010609060101010101" charset="-122"/>
                  <a:ea typeface="黑体" panose="02010609060101010101" charset="-122"/>
                </a:rPr>
                <a:t>条件反射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02235" y="247650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三、神经调节的基本方式</a:t>
            </a:r>
          </a:p>
        </p:txBody>
      </p:sp>
      <p:sp>
        <p:nvSpPr>
          <p:cNvPr id="11" name="Text Box 6"/>
          <p:cNvSpPr txBox="1"/>
          <p:nvPr>
            <p:custDataLst>
              <p:tags r:id="rId2"/>
            </p:custDataLst>
          </p:nvPr>
        </p:nvSpPr>
        <p:spPr>
          <a:xfrm>
            <a:off x="174625" y="831215"/>
            <a:ext cx="12167235" cy="26562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、条件反射的消退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128522" y="1647674"/>
            <a:ext cx="7248036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ea typeface="+mn-ea"/>
                <a:cs typeface="+mn-ea"/>
              </a:rPr>
              <a:t>兴奋性效应的信号→抑制性效应的信号</a:t>
            </a:r>
            <a:endParaRPr kumimoji="1" lang="en-US" altLang="zh-CN" sz="2800" b="1" dirty="0">
              <a:latin typeface="+mn-ea"/>
              <a:ea typeface="+mn-ea"/>
              <a:cs typeface="+mn-ea"/>
            </a:endParaRPr>
          </a:p>
        </p:txBody>
      </p:sp>
      <p:sp>
        <p:nvSpPr>
          <p:cNvPr id="4" name="Text Box 6"/>
          <p:cNvSpPr txBox="1"/>
          <p:nvPr>
            <p:custDataLst>
              <p:tags r:id="rId4"/>
            </p:custDataLst>
          </p:nvPr>
        </p:nvSpPr>
        <p:spPr>
          <a:xfrm>
            <a:off x="174625" y="2456180"/>
            <a:ext cx="12167235" cy="20148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4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、条件反射的意义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78790" y="3201670"/>
            <a:ext cx="11309985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kumimoji="1" lang="zh-CN" altLang="en-US" sz="2800" b="1" dirty="0">
                <a:latin typeface="+mn-ea"/>
                <a:ea typeface="+mn-ea"/>
              </a:rPr>
              <a:t>条件反射使机体具有更强的预见性、灵活性和适应性，大大提高了动物应对复杂环境变化的能力。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29235" y="21272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四、神经冲动的产生和传导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135880" y="3489325"/>
            <a:ext cx="1316355" cy="52197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t">
            <a:spAutoFit/>
          </a:bodyPr>
          <a:lstStyle/>
          <a:p>
            <a:r>
              <a:rPr lang="zh-CN" altLang="en-US" sz="2800" b="1" dirty="0">
                <a:latin typeface="+mn-ea"/>
                <a:cs typeface="+mn-ea"/>
                <a:sym typeface="+mn-ea"/>
              </a:rPr>
              <a:t>兴</a:t>
            </a:r>
            <a:r>
              <a:rPr lang="en-US" altLang="zh-CN" sz="2800" b="1" dirty="0"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 b="1" dirty="0">
                <a:latin typeface="+mn-ea"/>
                <a:cs typeface="+mn-ea"/>
                <a:sym typeface="+mn-ea"/>
              </a:rPr>
              <a:t>奋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56235" y="614045"/>
            <a:ext cx="6096000" cy="7321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altLang="zh-CN" sz="2800" b="1" dirty="0">
                <a:latin typeface="+mn-ea"/>
                <a:cs typeface="+mn-ea"/>
                <a:sym typeface="+mn-ea"/>
              </a:rPr>
              <a:t>1</a:t>
            </a:r>
            <a:r>
              <a:rPr lang="zh-CN" altLang="en-US" sz="2800" b="1" dirty="0">
                <a:latin typeface="+mn-ea"/>
                <a:cs typeface="+mn-ea"/>
                <a:sym typeface="+mn-ea"/>
              </a:rPr>
              <a:t>、兴奋在神经纤维上的传导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3723640" y="2525395"/>
            <a:ext cx="4219575" cy="2620645"/>
            <a:chOff x="5864" y="3977"/>
            <a:chExt cx="6645" cy="4127"/>
          </a:xfrm>
        </p:grpSpPr>
        <p:cxnSp>
          <p:nvCxnSpPr>
            <p:cNvPr id="5" name="直接箭头连接符 4"/>
            <p:cNvCxnSpPr/>
            <p:nvPr/>
          </p:nvCxnSpPr>
          <p:spPr>
            <a:xfrm flipH="1" flipV="1">
              <a:off x="9111" y="3977"/>
              <a:ext cx="13" cy="151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6" name="直接箭头连接符 5"/>
            <p:cNvCxnSpPr/>
            <p:nvPr/>
          </p:nvCxnSpPr>
          <p:spPr>
            <a:xfrm>
              <a:off x="10161" y="5916"/>
              <a:ext cx="1798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7" name="直接箭头连接符 6"/>
            <p:cNvCxnSpPr/>
            <p:nvPr/>
          </p:nvCxnSpPr>
          <p:spPr>
            <a:xfrm flipH="1">
              <a:off x="9111" y="6317"/>
              <a:ext cx="13" cy="178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9124" y="4422"/>
              <a:ext cx="173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rgbClr val="FF0000"/>
                  </a:solidFill>
                </a:rPr>
                <a:t>概念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0241" y="5205"/>
              <a:ext cx="226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b="1">
                  <a:solidFill>
                    <a:srgbClr val="FF0000"/>
                  </a:solidFill>
                </a:rPr>
                <a:t>产生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864" y="5164"/>
              <a:ext cx="247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rgbClr val="FF0000"/>
                  </a:solidFill>
                </a:rPr>
                <a:t>传导形式</a:t>
              </a:r>
            </a:p>
          </p:txBody>
        </p:sp>
        <p:cxnSp>
          <p:nvCxnSpPr>
            <p:cNvPr id="13" name="直接箭头连接符 12"/>
            <p:cNvCxnSpPr/>
            <p:nvPr/>
          </p:nvCxnSpPr>
          <p:spPr>
            <a:xfrm flipH="1" flipV="1">
              <a:off x="5944" y="5889"/>
              <a:ext cx="2144" cy="4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9124" y="6579"/>
              <a:ext cx="1142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rgbClr val="FF0000"/>
                  </a:solidFill>
                </a:rPr>
                <a:t>实质</a:t>
              </a: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2648585" y="1569720"/>
            <a:ext cx="70148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25000"/>
              </a:lnSpc>
            </a:pPr>
            <a:r>
              <a:rPr lang="zh-CN" altLang="en-US" sz="2400" b="1"/>
              <a:t>动物或人体内的某些组织或细胞感受外界刺激后，由相对静止状态转变为显著活跃状态的过程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593965" y="3162935"/>
            <a:ext cx="45269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25000"/>
              </a:lnSpc>
            </a:pPr>
            <a:r>
              <a:rPr lang="zh-CN" altLang="en-US" sz="2400" b="1"/>
              <a:t>机体受刺激后，膜对物质（</a:t>
            </a:r>
            <a:r>
              <a:rPr lang="en-US" altLang="zh-CN" sz="2400" b="1"/>
              <a:t>Na</a:t>
            </a:r>
            <a:r>
              <a:rPr lang="en-US" altLang="zh-CN" sz="2400" b="1" baseline="30000"/>
              <a:t>+</a:t>
            </a:r>
            <a:r>
              <a:rPr lang="zh-CN" altLang="en-US" sz="2400" b="1"/>
              <a:t>）的通透性改变，引起膜电位改变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794885" y="5146040"/>
            <a:ext cx="209931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25000"/>
              </a:lnSpc>
            </a:pPr>
            <a:r>
              <a:rPr lang="zh-CN" altLang="en-US" sz="2400" b="1"/>
              <a:t>产生动作电位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6798310" y="4097020"/>
            <a:ext cx="2680970" cy="1423670"/>
            <a:chOff x="10706" y="6452"/>
            <a:chExt cx="4222" cy="2242"/>
          </a:xfrm>
        </p:grpSpPr>
        <p:cxnSp>
          <p:nvCxnSpPr>
            <p:cNvPr id="19" name="直接箭头连接符 18"/>
            <p:cNvCxnSpPr/>
            <p:nvPr/>
          </p:nvCxnSpPr>
          <p:spPr>
            <a:xfrm flipH="1" flipV="1">
              <a:off x="14913" y="6452"/>
              <a:ext cx="1" cy="224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0706" y="8652"/>
              <a:ext cx="4223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897495" y="5007610"/>
            <a:ext cx="15722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</a:rPr>
              <a:t>分子机制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180465" y="3357880"/>
            <a:ext cx="255778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25000"/>
              </a:lnSpc>
            </a:pPr>
            <a:r>
              <a:rPr lang="zh-CN" sz="2400" b="1"/>
              <a:t>神经冲动</a:t>
            </a:r>
            <a:r>
              <a:rPr lang="en-US" altLang="zh-CN" sz="2400" b="1"/>
              <a:t>/</a:t>
            </a:r>
            <a:r>
              <a:rPr lang="zh-CN" altLang="en-US" sz="2400" b="1"/>
              <a:t>电信号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7" grpId="0"/>
      <p:bldP spid="17" grpId="1"/>
      <p:bldP spid="18" grpId="0"/>
      <p:bldP spid="18" grpId="1"/>
      <p:bldP spid="22" grpId="0"/>
      <p:bldP spid="22" grpId="1"/>
      <p:bldP spid="23" grpId="0"/>
      <p:bldP spid="23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6"/>
          <p:cNvSpPr txBox="1"/>
          <p:nvPr>
            <p:custDataLst>
              <p:tags r:id="rId1"/>
            </p:custDataLst>
          </p:nvPr>
        </p:nvSpPr>
        <p:spPr>
          <a:xfrm>
            <a:off x="174625" y="831215"/>
            <a:ext cx="12167235" cy="26562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、兴奋在神经纤维上的传导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①传导形式：电信号（神经冲动）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②神经冲动产生的实质：膜对物质的通透性的改变，引起膜电位的改变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③传导过程：</a:t>
            </a: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233680" y="29146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四、神经冲动的产生和传导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113" name="Group 25"/>
          <p:cNvGraphicFramePr>
            <a:graphicFrameLocks noGrp="1"/>
          </p:cNvGraphicFramePr>
          <p:nvPr>
            <p:ph/>
            <p:custDataLst>
              <p:tags r:id="rId1"/>
            </p:custDataLst>
          </p:nvPr>
        </p:nvGraphicFramePr>
        <p:xfrm>
          <a:off x="1287145" y="1417955"/>
          <a:ext cx="10161905" cy="4071620"/>
        </p:xfrm>
        <a:graphic>
          <a:graphicData uri="http://schemas.openxmlformats.org/drawingml/2006/table">
            <a:tbl>
              <a:tblPr/>
              <a:tblGrid>
                <a:gridCol w="1897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54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4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341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15390">
                <a:tc row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主要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离子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离子浓度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（</a:t>
                      </a: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mmol</a:t>
                      </a:r>
                      <a:r>
                        <a:rPr kumimoji="0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／</a:t>
                      </a: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L</a:t>
                      </a:r>
                      <a:r>
                        <a:rPr kumimoji="0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膜内与膜外离子比例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407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膜内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膜外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513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Na</a:t>
                      </a:r>
                      <a:r>
                        <a:rPr kumimoji="0" lang="zh-CN" altLang="en-US" sz="32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＋</a:t>
                      </a: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K</a:t>
                      </a:r>
                      <a:r>
                        <a:rPr kumimoji="0" lang="zh-CN" altLang="en-US" sz="32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＋</a:t>
                      </a: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Cl</a:t>
                      </a:r>
                      <a:r>
                        <a:rPr kumimoji="0" lang="zh-CN" altLang="en-US" sz="3200" b="0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－</a:t>
                      </a: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</a:t>
                      </a: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155</a:t>
                      </a: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</a:t>
                      </a: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142</a:t>
                      </a: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</a:t>
                      </a: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110</a:t>
                      </a: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1︰10</a:t>
                      </a: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31︰1</a:t>
                      </a: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1︰14</a:t>
                      </a:r>
                    </a:p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549" name="Rectangle 26"/>
          <p:cNvSpPr>
            <a:spLocks noChangeArrowheads="1"/>
          </p:cNvSpPr>
          <p:nvPr/>
        </p:nvSpPr>
        <p:spPr bwMode="auto">
          <a:xfrm>
            <a:off x="1447800" y="1524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神经细胞膜内外的离子浓度比较</a:t>
            </a:r>
          </a:p>
        </p:txBody>
      </p:sp>
      <p:sp>
        <p:nvSpPr>
          <p:cNvPr id="2" name="Rectangle 26"/>
          <p:cNvSpPr>
            <a:spLocks noChangeArrowheads="1"/>
          </p:cNvSpPr>
          <p:nvPr/>
        </p:nvSpPr>
        <p:spPr bwMode="auto">
          <a:xfrm>
            <a:off x="1881505" y="27495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神经细胞膜内外的离子浓度比较</a:t>
            </a:r>
          </a:p>
        </p:txBody>
      </p:sp>
    </p:spTree>
  </p:cSld>
  <p:clrMapOvr>
    <a:masterClrMapping/>
  </p:clrMapOvr>
  <p:transition>
    <p:pull dir="r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19100" y="1253490"/>
            <a:ext cx="5181600" cy="4351338"/>
          </a:xfrm>
        </p:spPr>
        <p:txBody>
          <a:bodyPr>
            <a:normAutofit fontScale="90000" lnSpcReduction="20000"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3200">
                <a:latin typeface="黑体" panose="02010609060101010101" charset="-122"/>
                <a:ea typeface="黑体" panose="02010609060101010101" charset="-122"/>
              </a:rPr>
              <a:t>静息时细胞内电位低于细胞外，并假定静息时细胞膜只对</a:t>
            </a:r>
            <a:r>
              <a:rPr lang="en-US" altLang="zh-CN" sz="3200">
                <a:latin typeface="黑体" panose="02010609060101010101" charset="-122"/>
                <a:ea typeface="黑体" panose="02010609060101010101" charset="-122"/>
              </a:rPr>
              <a:t>K</a:t>
            </a:r>
            <a:r>
              <a:rPr lang="en-US" altLang="zh-CN" sz="3200" baseline="30000">
                <a:latin typeface="黑体" panose="02010609060101010101" charset="-122"/>
                <a:ea typeface="黑体" panose="02010609060101010101" charset="-122"/>
              </a:rPr>
              <a:t>+</a:t>
            </a:r>
            <a:r>
              <a:rPr lang="zh-CN" altLang="en-US" sz="3200">
                <a:latin typeface="黑体" panose="02010609060101010101" charset="-122"/>
                <a:ea typeface="黑体" panose="02010609060101010101" charset="-122"/>
              </a:rPr>
              <a:t>有通透性，由于胞内带正电荷的</a:t>
            </a:r>
            <a:r>
              <a:rPr lang="en-US" altLang="zh-CN" sz="3200">
                <a:latin typeface="黑体" panose="02010609060101010101" charset="-122"/>
                <a:ea typeface="黑体" panose="02010609060101010101" charset="-122"/>
              </a:rPr>
              <a:t>K</a:t>
            </a:r>
            <a:r>
              <a:rPr lang="en-US" altLang="zh-CN" sz="3200" baseline="30000">
                <a:latin typeface="黑体" panose="02010609060101010101" charset="-122"/>
                <a:ea typeface="黑体" panose="02010609060101010101" charset="-122"/>
              </a:rPr>
              <a:t>+</a:t>
            </a:r>
            <a:r>
              <a:rPr lang="zh-CN" altLang="en-US" sz="3200">
                <a:latin typeface="黑体" panose="02010609060101010101" charset="-122"/>
                <a:ea typeface="黑体" panose="02010609060101010101" charset="-122"/>
              </a:rPr>
              <a:t>顺浓度差扩散到膜外，相应的负电荷仍留在膜内，使细胞膜呈现外正内负的极化状态，形成静息电位。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 </a:t>
            </a:r>
          </a:p>
        </p:txBody>
      </p:sp>
      <p:sp>
        <p:nvSpPr>
          <p:cNvPr id="49156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pic>
        <p:nvPicPr>
          <p:cNvPr id="49157" name="Picture 5" descr="P387膜电位图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784860"/>
            <a:ext cx="5744210" cy="581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b="49060"/>
          <a:stretch>
            <a:fillRect/>
          </a:stretch>
        </p:blipFill>
        <p:spPr>
          <a:xfrm>
            <a:off x="1718945" y="191770"/>
            <a:ext cx="9610725" cy="651700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静息电位示意图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260" y="721360"/>
            <a:ext cx="10153650" cy="5833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535" y="75565"/>
            <a:ext cx="8650605" cy="6665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2000">
        <p14:gallery dir="l"/>
      </p:transition>
    </mc:Choice>
    <mc:Fallback xmlns="">
      <p:transition spd="slow" advClick="0" advTm="20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303378" y="1486885"/>
            <a:ext cx="8964697" cy="5307544"/>
            <a:chOff x="3571" y="2336"/>
            <a:chExt cx="12647" cy="7112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79" t="557" r="-953" b="13190"/>
            <a:stretch>
              <a:fillRect/>
            </a:stretch>
          </p:blipFill>
          <p:spPr>
            <a:xfrm>
              <a:off x="3571" y="2336"/>
              <a:ext cx="8523" cy="5275"/>
            </a:xfrm>
            <a:prstGeom prst="rect">
              <a:avLst/>
            </a:prstGeom>
          </p:spPr>
        </p:pic>
        <p:sp>
          <p:nvSpPr>
            <p:cNvPr id="26" name="矩形 25"/>
            <p:cNvSpPr/>
            <p:nvPr/>
          </p:nvSpPr>
          <p:spPr>
            <a:xfrm>
              <a:off x="4544" y="3252"/>
              <a:ext cx="2651" cy="91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864" y="3044"/>
              <a:ext cx="2286" cy="617"/>
            </a:xfrm>
            <a:prstGeom prst="rect">
              <a:avLst/>
            </a:prstGeom>
            <a:solidFill>
              <a:sysClr val="window" lastClr="FFFFFF"/>
            </a:solidFill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黑体" panose="02010609060101010101" charset="-122"/>
                </a:rPr>
                <a:t>①</a:t>
              </a:r>
              <a:r>
                <a:rPr kumimoji="0" lang="zh-CN" altLang="en-US" sz="240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黑体" panose="02010609060101010101" charset="-122"/>
                </a:rPr>
                <a:t>去极化</a:t>
              </a:r>
            </a:p>
          </p:txBody>
        </p:sp>
        <p:sp>
          <p:nvSpPr>
            <p:cNvPr id="28" name="矩形 27"/>
            <p:cNvSpPr/>
            <p:nvPr/>
          </p:nvSpPr>
          <p:spPr>
            <a:xfrm>
              <a:off x="8435" y="3229"/>
              <a:ext cx="2651" cy="914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480" y="3059"/>
              <a:ext cx="2338" cy="617"/>
            </a:xfrm>
            <a:prstGeom prst="rect">
              <a:avLst/>
            </a:prstGeom>
            <a:solidFill>
              <a:sysClr val="window" lastClr="FFFFFF"/>
            </a:solidFill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黑体" panose="02010609060101010101" charset="-122"/>
                </a:rPr>
                <a:t>②</a:t>
              </a:r>
              <a:r>
                <a:rPr kumimoji="0" lang="zh-CN" altLang="en-US" sz="240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ea typeface="黑体" panose="02010609060101010101" charset="-122"/>
                </a:rPr>
                <a:t>复极化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732" y="6213"/>
              <a:ext cx="1260" cy="617"/>
            </a:xfrm>
            <a:prstGeom prst="rect">
              <a:avLst/>
            </a:prstGeom>
            <a:solidFill>
              <a:sysClr val="window" lastClr="FFFFFF"/>
            </a:solidFill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黑体" panose="02010609060101010101" charset="-122"/>
                </a:rPr>
                <a:t>极化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10263" y="5286"/>
              <a:ext cx="1745" cy="251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064" y="6653"/>
              <a:ext cx="2294" cy="401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8861" y="6490"/>
              <a:ext cx="876" cy="6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FF0000"/>
                  </a:solidFill>
                  <a:ea typeface="黑体" panose="02010609060101010101" charset="-122"/>
                </a:rPr>
                <a:t>③</a:t>
              </a:r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85" t="83747" r="43110" b="2175"/>
            <a:stretch>
              <a:fillRect/>
            </a:stretch>
          </p:blipFill>
          <p:spPr>
            <a:xfrm>
              <a:off x="9240" y="7539"/>
              <a:ext cx="2470" cy="1909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82" t="28363" r="34713" b="59422"/>
            <a:stretch>
              <a:fillRect/>
            </a:stretch>
          </p:blipFill>
          <p:spPr>
            <a:xfrm>
              <a:off x="8782" y="3890"/>
              <a:ext cx="2461" cy="1650"/>
            </a:xfrm>
            <a:prstGeom prst="rect">
              <a:avLst/>
            </a:prstGeom>
          </p:spPr>
        </p:pic>
        <p:pic>
          <p:nvPicPr>
            <p:cNvPr id="36" name="图片 3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42" t="44823" r="64578" b="42962"/>
            <a:stretch>
              <a:fillRect/>
            </a:stretch>
          </p:blipFill>
          <p:spPr>
            <a:xfrm>
              <a:off x="4951" y="3893"/>
              <a:ext cx="2397" cy="1644"/>
            </a:xfrm>
            <a:prstGeom prst="rect">
              <a:avLst/>
            </a:prstGeom>
          </p:spPr>
        </p:pic>
        <p:sp>
          <p:nvSpPr>
            <p:cNvPr id="37" name="Text Box 17"/>
            <p:cNvSpPr txBox="1">
              <a:spLocks noChangeArrowheads="1"/>
            </p:cNvSpPr>
            <p:nvPr/>
          </p:nvSpPr>
          <p:spPr bwMode="auto">
            <a:xfrm>
              <a:off x="12738" y="2336"/>
              <a:ext cx="3480" cy="11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zh-CN" altLang="en-US" sz="2400" dirty="0">
                  <a:solidFill>
                    <a:srgbClr val="000000"/>
                  </a:solidFill>
                  <a:ea typeface="黑体" panose="02010609060101010101" charset="-122"/>
                </a:rPr>
                <a:t>① </a:t>
              </a:r>
              <a:r>
                <a:rPr kumimoji="1" lang="en-US" altLang="zh-CN" sz="2400" dirty="0">
                  <a:solidFill>
                    <a:srgbClr val="000000"/>
                  </a:solidFill>
                  <a:ea typeface="黑体" panose="02010609060101010101" charset="-122"/>
                </a:rPr>
                <a:t>Na</a:t>
              </a:r>
              <a:r>
                <a:rPr kumimoji="1" lang="en-US" altLang="zh-CN" sz="2400" baseline="30000" dirty="0">
                  <a:solidFill>
                    <a:srgbClr val="000000"/>
                  </a:solidFill>
                  <a:ea typeface="黑体" panose="02010609060101010101" charset="-122"/>
                </a:rPr>
                <a:t>+</a:t>
              </a:r>
              <a:r>
                <a:rPr kumimoji="1" lang="zh-CN" altLang="en-US" sz="2400" dirty="0">
                  <a:solidFill>
                    <a:srgbClr val="000000"/>
                  </a:solidFill>
                  <a:ea typeface="黑体" panose="02010609060101010101" charset="-122"/>
                </a:rPr>
                <a:t>内流，膜内电位变正</a:t>
              </a:r>
            </a:p>
          </p:txBody>
        </p:sp>
        <p:sp>
          <p:nvSpPr>
            <p:cNvPr id="38" name="Text Box 18"/>
            <p:cNvSpPr txBox="1">
              <a:spLocks noChangeArrowheads="1"/>
            </p:cNvSpPr>
            <p:nvPr/>
          </p:nvSpPr>
          <p:spPr bwMode="auto">
            <a:xfrm>
              <a:off x="12738" y="4512"/>
              <a:ext cx="3213" cy="11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fontAlgn="base">
                <a:spcBef>
                  <a:spcPct val="20000"/>
                </a:spcBef>
                <a:spcAft>
                  <a:spcPct val="0"/>
                </a:spcAft>
              </a:pPr>
              <a:r>
                <a:rPr kumimoji="1" lang="zh-CN" altLang="en-US" sz="2400" dirty="0">
                  <a:solidFill>
                    <a:srgbClr val="000000"/>
                  </a:solidFill>
                  <a:ea typeface="黑体" panose="02010609060101010101" charset="-122"/>
                </a:rPr>
                <a:t>② </a:t>
              </a:r>
              <a:r>
                <a:rPr kumimoji="1" lang="en-US" altLang="zh-CN" sz="2400" dirty="0">
                  <a:solidFill>
                    <a:srgbClr val="000000"/>
                  </a:solidFill>
                  <a:ea typeface="黑体" panose="02010609060101010101" charset="-122"/>
                </a:rPr>
                <a:t>K</a:t>
              </a:r>
              <a:r>
                <a:rPr kumimoji="1" lang="en-US" altLang="zh-CN" sz="2400" baseline="30000" dirty="0">
                  <a:solidFill>
                    <a:srgbClr val="000000"/>
                  </a:solidFill>
                  <a:ea typeface="黑体" panose="02010609060101010101" charset="-122"/>
                </a:rPr>
                <a:t>+</a:t>
              </a:r>
              <a:r>
                <a:rPr kumimoji="1" lang="zh-CN" altLang="en-US" sz="2400" dirty="0">
                  <a:solidFill>
                    <a:srgbClr val="000000"/>
                  </a:solidFill>
                  <a:ea typeface="黑体" panose="02010609060101010101" charset="-122"/>
                </a:rPr>
                <a:t>外流，膜内电位变负</a:t>
              </a:r>
            </a:p>
          </p:txBody>
        </p:sp>
        <p:sp>
          <p:nvSpPr>
            <p:cNvPr id="39" name="Text Box 19"/>
            <p:cNvSpPr txBox="1">
              <a:spLocks noChangeArrowheads="1"/>
            </p:cNvSpPr>
            <p:nvPr/>
          </p:nvSpPr>
          <p:spPr bwMode="auto">
            <a:xfrm>
              <a:off x="12731" y="6688"/>
              <a:ext cx="3390" cy="21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zh-CN" altLang="en-US" sz="2400" dirty="0">
                  <a:solidFill>
                    <a:srgbClr val="000000"/>
                  </a:solidFill>
                  <a:ea typeface="黑体" panose="02010609060101010101" charset="-122"/>
                </a:rPr>
                <a:t>③ </a:t>
              </a:r>
              <a:r>
                <a:rPr kumimoji="1" lang="en-US" altLang="zh-CN" sz="2400" dirty="0">
                  <a:solidFill>
                    <a:srgbClr val="000000"/>
                  </a:solidFill>
                  <a:ea typeface="黑体" panose="02010609060101010101" charset="-122"/>
                </a:rPr>
                <a:t>Na</a:t>
              </a:r>
              <a:r>
                <a:rPr kumimoji="1" lang="en-US" altLang="zh-CN" sz="2400" baseline="30000" dirty="0">
                  <a:solidFill>
                    <a:srgbClr val="000000"/>
                  </a:solidFill>
                  <a:ea typeface="黑体" panose="02010609060101010101" charset="-122"/>
                </a:rPr>
                <a:t>+ </a:t>
              </a:r>
              <a:r>
                <a:rPr kumimoji="1" lang="zh-CN" altLang="en-US" sz="2400" dirty="0">
                  <a:solidFill>
                    <a:srgbClr val="000000"/>
                  </a:solidFill>
                  <a:ea typeface="黑体" panose="02010609060101010101" charset="-122"/>
                </a:rPr>
                <a:t>泵出和</a:t>
              </a:r>
              <a:r>
                <a:rPr kumimoji="1" lang="en-US" altLang="zh-CN" sz="2400" dirty="0">
                  <a:solidFill>
                    <a:srgbClr val="000000"/>
                  </a:solidFill>
                  <a:ea typeface="黑体" panose="02010609060101010101" charset="-122"/>
                </a:rPr>
                <a:t>K</a:t>
              </a:r>
              <a:r>
                <a:rPr kumimoji="1" lang="en-US" altLang="zh-CN" sz="2400" baseline="30000" dirty="0">
                  <a:solidFill>
                    <a:srgbClr val="000000"/>
                  </a:solidFill>
                  <a:ea typeface="黑体" panose="02010609060101010101" charset="-122"/>
                </a:rPr>
                <a:t>+</a:t>
              </a:r>
              <a:r>
                <a:rPr kumimoji="1" lang="zh-CN" altLang="en-US" sz="2400" dirty="0">
                  <a:solidFill>
                    <a:srgbClr val="000000"/>
                  </a:solidFill>
                  <a:ea typeface="黑体" panose="02010609060101010101" charset="-122"/>
                </a:rPr>
                <a:t>泵入增强，重建离子平衡，恢复静息电位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462" y="6167"/>
              <a:ext cx="4168" cy="617"/>
            </a:xfrm>
            <a:prstGeom prst="rect">
              <a:avLst/>
            </a:prstGeom>
            <a:solidFill>
              <a:sysClr val="window" lastClr="FFFFFF"/>
            </a:solidFill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黑体" panose="02010609060101010101" charset="-122"/>
                </a:rPr>
                <a:t>静息电位（极化）</a:t>
              </a:r>
            </a:p>
          </p:txBody>
        </p:sp>
        <p:cxnSp>
          <p:nvCxnSpPr>
            <p:cNvPr id="41" name="直接连接符 40"/>
            <p:cNvCxnSpPr/>
            <p:nvPr/>
          </p:nvCxnSpPr>
          <p:spPr>
            <a:xfrm>
              <a:off x="4462" y="3809"/>
              <a:ext cx="7529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64465" y="20891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四、神经冲动的产生和传导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64465" y="20891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四、神经冲动的产生和传导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71780" y="1028700"/>
            <a:ext cx="9353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/>
              <a:t>静息电位和动作电位形成是离子浓度变化的直接结果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71780" y="1786890"/>
            <a:ext cx="118529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当细胞膜外的</a:t>
            </a:r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K</a:t>
            </a:r>
            <a:r>
              <a:rPr lang="en-US" altLang="zh-CN" sz="2800" b="1" baseline="30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Na</a:t>
            </a:r>
            <a:r>
              <a:rPr lang="en-US" altLang="zh-CN" sz="2800" b="1" baseline="30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浓度发生以下变化，对应膜电位变化分别是？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339090" y="2461260"/>
            <a:ext cx="2529840" cy="2893060"/>
            <a:chOff x="534" y="3876"/>
            <a:chExt cx="3984" cy="4556"/>
          </a:xfrm>
        </p:grpSpPr>
        <p:sp>
          <p:nvSpPr>
            <p:cNvPr id="5" name="文本框 4"/>
            <p:cNvSpPr txBox="1"/>
            <p:nvPr/>
          </p:nvSpPr>
          <p:spPr>
            <a:xfrm>
              <a:off x="624" y="3876"/>
              <a:ext cx="3894" cy="1524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indent="0" fontAlgn="auto">
                <a:lnSpc>
                  <a:spcPct val="125000"/>
                </a:lnSpc>
              </a:pPr>
              <a:r>
                <a:rPr lang="en-US" altLang="zh-CN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K</a:t>
              </a:r>
              <a:r>
                <a:rPr lang="en-US" altLang="zh-CN" sz="2800" b="1" baseline="3000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+</a:t>
              </a:r>
              <a:r>
                <a:rPr lang="zh-CN" altLang="en-US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浓度升高</a:t>
              </a:r>
            </a:p>
            <a:p>
              <a:pPr indent="0" fontAlgn="auto">
                <a:lnSpc>
                  <a:spcPct val="125000"/>
                </a:lnSpc>
              </a:pPr>
              <a:r>
                <a:rPr lang="zh-CN" altLang="en-US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K+浓度降低</a:t>
              </a:r>
            </a:p>
            <a:p>
              <a:endParaRPr lang="zh-CN" altLang="en-US" sz="2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endParaRPr lang="zh-CN" altLang="en-US" sz="2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endParaRPr lang="en-US" altLang="zh-CN" sz="2800" b="1" baseline="30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34" y="6592"/>
              <a:ext cx="3848" cy="18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Na+浓度升高</a:t>
              </a: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Na+浓度降低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535555" y="2461260"/>
            <a:ext cx="4312285" cy="1168400"/>
            <a:chOff x="3993" y="3876"/>
            <a:chExt cx="6791" cy="1840"/>
          </a:xfrm>
        </p:grpSpPr>
        <p:sp>
          <p:nvSpPr>
            <p:cNvPr id="7" name="文本框 6"/>
            <p:cNvSpPr txBox="1"/>
            <p:nvPr/>
          </p:nvSpPr>
          <p:spPr>
            <a:xfrm>
              <a:off x="5262" y="3876"/>
              <a:ext cx="5522" cy="1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静息电位减小</a:t>
              </a: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静息电位增加</a:t>
              </a:r>
            </a:p>
          </p:txBody>
        </p:sp>
        <p:cxnSp>
          <p:nvCxnSpPr>
            <p:cNvPr id="10" name="直接箭头连接符 9"/>
            <p:cNvCxnSpPr/>
            <p:nvPr/>
          </p:nvCxnSpPr>
          <p:spPr>
            <a:xfrm>
              <a:off x="3993" y="4386"/>
              <a:ext cx="126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1" name="直接箭头连接符 10"/>
            <p:cNvCxnSpPr/>
            <p:nvPr/>
          </p:nvCxnSpPr>
          <p:spPr>
            <a:xfrm>
              <a:off x="3993" y="5202"/>
              <a:ext cx="126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>
          <a:xfrm>
            <a:off x="2782570" y="4185920"/>
            <a:ext cx="4259580" cy="1168400"/>
            <a:chOff x="4382" y="6592"/>
            <a:chExt cx="6708" cy="1840"/>
          </a:xfrm>
        </p:grpSpPr>
        <p:sp>
          <p:nvSpPr>
            <p:cNvPr id="9" name="文本框 8"/>
            <p:cNvSpPr txBox="1"/>
            <p:nvPr/>
          </p:nvSpPr>
          <p:spPr>
            <a:xfrm>
              <a:off x="5568" y="6592"/>
              <a:ext cx="5522" cy="1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动作电位</a:t>
              </a:r>
              <a:r>
                <a:rPr lang="zh-CN" altLang="en-US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峰值升高</a:t>
              </a:r>
              <a:endParaRPr lang="en-US" altLang="zh-CN" sz="2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动作电位</a:t>
              </a:r>
              <a:r>
                <a:rPr lang="zh-CN" altLang="en-US" sz="2800" b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峰值降低</a:t>
              </a:r>
            </a:p>
          </p:txBody>
        </p:sp>
        <p:cxnSp>
          <p:nvCxnSpPr>
            <p:cNvPr id="15" name="直接箭头连接符 14"/>
            <p:cNvCxnSpPr/>
            <p:nvPr/>
          </p:nvCxnSpPr>
          <p:spPr>
            <a:xfrm>
              <a:off x="4382" y="7168"/>
              <a:ext cx="126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/>
            <p:nvPr/>
          </p:nvCxnSpPr>
          <p:spPr>
            <a:xfrm>
              <a:off x="4382" y="7962"/>
              <a:ext cx="126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未标题-1 拷贝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899228" y="1608390"/>
            <a:ext cx="2592388" cy="1624012"/>
          </a:xfrm>
          <a:prstGeom prst="rect">
            <a:avLst/>
          </a:prstGeom>
          <a:noFill/>
        </p:spPr>
      </p:pic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3259591" y="2592422"/>
            <a:ext cx="215900" cy="215900"/>
          </a:xfrm>
          <a:prstGeom prst="rect">
            <a:avLst/>
          </a:prstGeom>
          <a:solidFill>
            <a:srgbClr val="FF3300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endParaRPr lang="zh-CN" altLang="en-US" b="1"/>
          </a:p>
        </p:txBody>
      </p:sp>
      <p:grpSp>
        <p:nvGrpSpPr>
          <p:cNvPr id="4" name="Group 14"/>
          <p:cNvGrpSpPr/>
          <p:nvPr/>
        </p:nvGrpSpPr>
        <p:grpSpPr bwMode="auto">
          <a:xfrm>
            <a:off x="6571116" y="1663967"/>
            <a:ext cx="2592387" cy="1509712"/>
            <a:chOff x="2699" y="935"/>
            <a:chExt cx="1633" cy="951"/>
          </a:xfrm>
        </p:grpSpPr>
        <p:pic>
          <p:nvPicPr>
            <p:cNvPr id="5" name="Picture 7" descr="未标题-2 拷贝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2699" y="935"/>
              <a:ext cx="1633" cy="951"/>
            </a:xfrm>
            <a:prstGeom prst="rect">
              <a:avLst/>
            </a:prstGeom>
            <a:noFill/>
          </p:spPr>
        </p:pic>
        <p:sp>
          <p:nvSpPr>
            <p:cNvPr id="6" name="Rectangle 8"/>
            <p:cNvSpPr>
              <a:spLocks noChangeArrowheads="1"/>
            </p:cNvSpPr>
            <p:nvPr/>
          </p:nvSpPr>
          <p:spPr bwMode="auto">
            <a:xfrm>
              <a:off x="3107" y="1507"/>
              <a:ext cx="136" cy="136"/>
            </a:xfrm>
            <a:prstGeom prst="rect">
              <a:avLst/>
            </a:prstGeom>
            <a:solidFill>
              <a:srgbClr val="FF3300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7" name="Group 16"/>
          <p:cNvGrpSpPr/>
          <p:nvPr/>
        </p:nvGrpSpPr>
        <p:grpSpPr bwMode="auto">
          <a:xfrm>
            <a:off x="6571116" y="3703538"/>
            <a:ext cx="2663825" cy="1722437"/>
            <a:chOff x="2744" y="2205"/>
            <a:chExt cx="1678" cy="1085"/>
          </a:xfrm>
        </p:grpSpPr>
        <p:pic>
          <p:nvPicPr>
            <p:cNvPr id="8" name="Picture 9" descr="未标题-3 拷贝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2744" y="2205"/>
              <a:ext cx="1678" cy="1085"/>
            </a:xfrm>
            <a:prstGeom prst="rect">
              <a:avLst/>
            </a:prstGeom>
            <a:noFill/>
          </p:spPr>
        </p:pic>
        <p:sp>
          <p:nvSpPr>
            <p:cNvPr id="9" name="Rectangle 10"/>
            <p:cNvSpPr>
              <a:spLocks noChangeArrowheads="1"/>
            </p:cNvSpPr>
            <p:nvPr/>
          </p:nvSpPr>
          <p:spPr bwMode="auto">
            <a:xfrm>
              <a:off x="3969" y="2886"/>
              <a:ext cx="136" cy="136"/>
            </a:xfrm>
            <a:prstGeom prst="rect">
              <a:avLst/>
            </a:prstGeom>
            <a:solidFill>
              <a:srgbClr val="FF3300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endParaRPr lang="zh-CN" altLang="en-US" b="1"/>
            </a:p>
          </p:txBody>
        </p:sp>
      </p:grpSp>
      <p:grpSp>
        <p:nvGrpSpPr>
          <p:cNvPr id="10" name="Group 15"/>
          <p:cNvGrpSpPr/>
          <p:nvPr/>
        </p:nvGrpSpPr>
        <p:grpSpPr bwMode="auto">
          <a:xfrm>
            <a:off x="2899228" y="3753117"/>
            <a:ext cx="2592388" cy="1624012"/>
            <a:chOff x="476" y="2251"/>
            <a:chExt cx="1633" cy="1023"/>
          </a:xfrm>
        </p:grpSpPr>
        <p:pic>
          <p:nvPicPr>
            <p:cNvPr id="11" name="Picture 11" descr="未标题-1 拷贝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76" y="2251"/>
              <a:ext cx="1633" cy="1023"/>
            </a:xfrm>
            <a:prstGeom prst="rect">
              <a:avLst/>
            </a:prstGeom>
            <a:noFill/>
          </p:spPr>
        </p:pic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1202" y="2886"/>
              <a:ext cx="136" cy="136"/>
            </a:xfrm>
            <a:prstGeom prst="rect">
              <a:avLst/>
            </a:prstGeom>
            <a:solidFill>
              <a:srgbClr val="FF3300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endParaRPr lang="zh-CN" altLang="en-US" b="1"/>
            </a:p>
          </p:txBody>
        </p:sp>
      </p:grpSp>
      <p:sp>
        <p:nvSpPr>
          <p:cNvPr id="13" name="Line 13"/>
          <p:cNvSpPr>
            <a:spLocks noChangeShapeType="1"/>
          </p:cNvSpPr>
          <p:nvPr/>
        </p:nvSpPr>
        <p:spPr bwMode="auto">
          <a:xfrm>
            <a:off x="3377975" y="1915492"/>
            <a:ext cx="0" cy="649287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zh-CN" altLang="en-US" b="1"/>
          </a:p>
        </p:txBody>
      </p:sp>
      <p:grpSp>
        <p:nvGrpSpPr>
          <p:cNvPr id="14" name="Group 26"/>
          <p:cNvGrpSpPr/>
          <p:nvPr/>
        </p:nvGrpSpPr>
        <p:grpSpPr bwMode="auto">
          <a:xfrm>
            <a:off x="3619953" y="2168795"/>
            <a:ext cx="1511300" cy="369888"/>
            <a:chOff x="930" y="1253"/>
            <a:chExt cx="952" cy="233"/>
          </a:xfrm>
        </p:grpSpPr>
        <p:sp>
          <p:nvSpPr>
            <p:cNvPr id="15" name="Text Box 18"/>
            <p:cNvSpPr txBox="1">
              <a:spLocks noChangeArrowheads="1"/>
            </p:cNvSpPr>
            <p:nvPr/>
          </p:nvSpPr>
          <p:spPr bwMode="auto">
            <a:xfrm>
              <a:off x="930" y="1253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b="1" dirty="0">
                  <a:solidFill>
                    <a:srgbClr val="0000FF"/>
                  </a:solidFill>
                  <a:latin typeface="黑体" panose="02010609060101010101" charset="-122"/>
                  <a:ea typeface="黑体" panose="02010609060101010101" charset="-122"/>
                </a:rPr>
                <a:t>+</a:t>
              </a:r>
            </a:p>
          </p:txBody>
        </p:sp>
        <p:sp>
          <p:nvSpPr>
            <p:cNvPr id="16" name="Text Box 19"/>
            <p:cNvSpPr txBox="1">
              <a:spLocks noChangeArrowheads="1"/>
            </p:cNvSpPr>
            <p:nvPr/>
          </p:nvSpPr>
          <p:spPr bwMode="auto">
            <a:xfrm>
              <a:off x="1655" y="1253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b="1">
                  <a:solidFill>
                    <a:srgbClr val="0000FF"/>
                  </a:solidFill>
                  <a:latin typeface="黑体" panose="02010609060101010101" charset="-122"/>
                  <a:ea typeface="黑体" panose="02010609060101010101" charset="-122"/>
                </a:rPr>
                <a:t>+</a:t>
              </a:r>
            </a:p>
          </p:txBody>
        </p:sp>
      </p:grpSp>
      <p:grpSp>
        <p:nvGrpSpPr>
          <p:cNvPr id="17" name="Group 28"/>
          <p:cNvGrpSpPr/>
          <p:nvPr/>
        </p:nvGrpSpPr>
        <p:grpSpPr bwMode="auto">
          <a:xfrm>
            <a:off x="3619953" y="4400823"/>
            <a:ext cx="1511300" cy="369888"/>
            <a:chOff x="930" y="2659"/>
            <a:chExt cx="952" cy="233"/>
          </a:xfrm>
        </p:grpSpPr>
        <p:sp>
          <p:nvSpPr>
            <p:cNvPr id="18" name="Text Box 21"/>
            <p:cNvSpPr txBox="1">
              <a:spLocks noChangeArrowheads="1"/>
            </p:cNvSpPr>
            <p:nvPr/>
          </p:nvSpPr>
          <p:spPr bwMode="auto">
            <a:xfrm>
              <a:off x="1655" y="2659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b="1">
                  <a:solidFill>
                    <a:srgbClr val="0000FF"/>
                  </a:solidFill>
                  <a:latin typeface="黑体" panose="02010609060101010101" charset="-122"/>
                  <a:ea typeface="黑体" panose="02010609060101010101" charset="-122"/>
                </a:rPr>
                <a:t>+</a:t>
              </a:r>
            </a:p>
          </p:txBody>
        </p:sp>
        <p:sp>
          <p:nvSpPr>
            <p:cNvPr id="19" name="Text Box 22"/>
            <p:cNvSpPr txBox="1">
              <a:spLocks noChangeArrowheads="1"/>
            </p:cNvSpPr>
            <p:nvPr/>
          </p:nvSpPr>
          <p:spPr bwMode="auto">
            <a:xfrm>
              <a:off x="930" y="2659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b="1" dirty="0">
                  <a:solidFill>
                    <a:srgbClr val="0000FF"/>
                  </a:solidFill>
                  <a:latin typeface="黑体" panose="02010609060101010101" charset="-122"/>
                  <a:ea typeface="黑体" panose="02010609060101010101" charset="-122"/>
                </a:rPr>
                <a:t>+</a:t>
              </a:r>
            </a:p>
          </p:txBody>
        </p:sp>
      </p:grpSp>
      <p:grpSp>
        <p:nvGrpSpPr>
          <p:cNvPr id="20" name="Group 27"/>
          <p:cNvGrpSpPr/>
          <p:nvPr/>
        </p:nvGrpSpPr>
        <p:grpSpPr bwMode="auto">
          <a:xfrm>
            <a:off x="7290253" y="2211657"/>
            <a:ext cx="1498600" cy="369888"/>
            <a:chOff x="3152" y="1280"/>
            <a:chExt cx="944" cy="233"/>
          </a:xfrm>
        </p:grpSpPr>
        <p:sp>
          <p:nvSpPr>
            <p:cNvPr id="21" name="Text Box 20"/>
            <p:cNvSpPr txBox="1">
              <a:spLocks noChangeArrowheads="1"/>
            </p:cNvSpPr>
            <p:nvPr/>
          </p:nvSpPr>
          <p:spPr bwMode="auto">
            <a:xfrm>
              <a:off x="3869" y="1280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b="1">
                  <a:solidFill>
                    <a:srgbClr val="0000FF"/>
                  </a:solidFill>
                  <a:latin typeface="黑体" panose="02010609060101010101" charset="-122"/>
                  <a:ea typeface="黑体" panose="02010609060101010101" charset="-122"/>
                </a:rPr>
                <a:t>+</a:t>
              </a:r>
            </a:p>
          </p:txBody>
        </p:sp>
        <p:sp>
          <p:nvSpPr>
            <p:cNvPr id="22" name="Text Box 24"/>
            <p:cNvSpPr txBox="1">
              <a:spLocks noChangeArrowheads="1"/>
            </p:cNvSpPr>
            <p:nvPr/>
          </p:nvSpPr>
          <p:spPr bwMode="auto">
            <a:xfrm>
              <a:off x="3152" y="1280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b="1" dirty="0">
                  <a:solidFill>
                    <a:srgbClr val="0000FF"/>
                  </a:solidFill>
                  <a:latin typeface="黑体" panose="02010609060101010101" charset="-122"/>
                  <a:ea typeface="黑体" panose="02010609060101010101" charset="-122"/>
                </a:rPr>
                <a:t>-</a:t>
              </a:r>
            </a:p>
          </p:txBody>
        </p:sp>
      </p:grpSp>
      <p:grpSp>
        <p:nvGrpSpPr>
          <p:cNvPr id="23" name="Group 29"/>
          <p:cNvGrpSpPr/>
          <p:nvPr/>
        </p:nvGrpSpPr>
        <p:grpSpPr bwMode="auto">
          <a:xfrm>
            <a:off x="7353753" y="4400821"/>
            <a:ext cx="1666875" cy="384175"/>
            <a:chOff x="3282" y="2659"/>
            <a:chExt cx="1050" cy="242"/>
          </a:xfrm>
        </p:grpSpPr>
        <p:sp>
          <p:nvSpPr>
            <p:cNvPr id="24" name="Text Box 23"/>
            <p:cNvSpPr txBox="1">
              <a:spLocks noChangeArrowheads="1"/>
            </p:cNvSpPr>
            <p:nvPr/>
          </p:nvSpPr>
          <p:spPr bwMode="auto">
            <a:xfrm>
              <a:off x="3282" y="2659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b="1" dirty="0">
                  <a:solidFill>
                    <a:srgbClr val="0000FF"/>
                  </a:solidFill>
                  <a:latin typeface="黑体" panose="02010609060101010101" charset="-122"/>
                  <a:ea typeface="黑体" panose="02010609060101010101" charset="-122"/>
                </a:rPr>
                <a:t>+</a:t>
              </a:r>
            </a:p>
          </p:txBody>
        </p:sp>
        <p:sp>
          <p:nvSpPr>
            <p:cNvPr id="25" name="Text Box 25"/>
            <p:cNvSpPr txBox="1">
              <a:spLocks noChangeArrowheads="1"/>
            </p:cNvSpPr>
            <p:nvPr/>
          </p:nvSpPr>
          <p:spPr bwMode="auto">
            <a:xfrm>
              <a:off x="4105" y="2668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b="1" dirty="0">
                  <a:solidFill>
                    <a:srgbClr val="0000FF"/>
                  </a:solidFill>
                  <a:latin typeface="黑体" panose="02010609060101010101" charset="-122"/>
                  <a:ea typeface="黑体" panose="02010609060101010101" charset="-122"/>
                </a:rPr>
                <a:t>-</a:t>
              </a:r>
            </a:p>
          </p:txBody>
        </p:sp>
      </p:grpSp>
      <p:sp>
        <p:nvSpPr>
          <p:cNvPr id="26" name="Text Box 6"/>
          <p:cNvSpPr txBox="1"/>
          <p:nvPr>
            <p:custDataLst>
              <p:tags r:id="rId1"/>
            </p:custDataLst>
          </p:nvPr>
        </p:nvSpPr>
        <p:spPr>
          <a:xfrm>
            <a:off x="164465" y="661035"/>
            <a:ext cx="12167235" cy="4940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、兴奋在神经纤维上的传导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"/>
            </p:custDataLst>
          </p:nvPr>
        </p:nvSpPr>
        <p:spPr>
          <a:xfrm>
            <a:off x="164465" y="20891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四、神经冲动的产生和传导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13" grpId="0" bldLvl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AutoShape 2"/>
          <p:cNvSpPr>
            <a:spLocks noChangeArrowheads="1"/>
          </p:cNvSpPr>
          <p:nvPr/>
        </p:nvSpPr>
        <p:spPr bwMode="auto">
          <a:xfrm>
            <a:off x="6423136" y="3513253"/>
            <a:ext cx="346707" cy="637728"/>
          </a:xfrm>
          <a:prstGeom prst="downArrow">
            <a:avLst>
              <a:gd name="adj1" fmla="val 50000"/>
              <a:gd name="adj2" fmla="val 43923"/>
            </a:avLst>
          </a:prstGeom>
          <a:solidFill>
            <a:srgbClr val="FF66FF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zh-CN" altLang="en-US"/>
          </a:p>
        </p:txBody>
      </p:sp>
      <p:pic>
        <p:nvPicPr>
          <p:cNvPr id="42" name="Picture 3" descr="shenjing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19"/>
          <a:stretch>
            <a:fillRect/>
          </a:stretch>
        </p:blipFill>
        <p:spPr bwMode="auto">
          <a:xfrm>
            <a:off x="2543391" y="2273573"/>
            <a:ext cx="7224637" cy="3158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4" t="36967" r="65891" b="18576"/>
          <a:stretch>
            <a:fillRect/>
          </a:stretch>
        </p:blipFill>
        <p:spPr bwMode="auto">
          <a:xfrm>
            <a:off x="4595739" y="2781270"/>
            <a:ext cx="1042038" cy="1796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4" t="34735" r="65891" b="18576"/>
          <a:stretch>
            <a:fillRect/>
          </a:stretch>
        </p:blipFill>
        <p:spPr bwMode="auto">
          <a:xfrm>
            <a:off x="5634691" y="2695036"/>
            <a:ext cx="1042038" cy="188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4" t="35181" r="65891" b="18576"/>
          <a:stretch>
            <a:fillRect/>
          </a:stretch>
        </p:blipFill>
        <p:spPr bwMode="auto">
          <a:xfrm>
            <a:off x="6663313" y="2717097"/>
            <a:ext cx="1042038" cy="1869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4" t="34735" r="65891" b="18576"/>
          <a:stretch>
            <a:fillRect/>
          </a:stretch>
        </p:blipFill>
        <p:spPr bwMode="auto">
          <a:xfrm>
            <a:off x="7698087" y="2695036"/>
            <a:ext cx="1042038" cy="188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6" t="35181" r="65891" b="18576"/>
          <a:stretch>
            <a:fillRect/>
          </a:stretch>
        </p:blipFill>
        <p:spPr bwMode="auto">
          <a:xfrm>
            <a:off x="8737300" y="2716601"/>
            <a:ext cx="1024799" cy="1869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Line 9"/>
          <p:cNvSpPr>
            <a:spLocks noChangeShapeType="1"/>
          </p:cNvSpPr>
          <p:nvPr/>
        </p:nvSpPr>
        <p:spPr bwMode="auto">
          <a:xfrm>
            <a:off x="4597654" y="3268274"/>
            <a:ext cx="4951596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endParaRPr lang="zh-CN" altLang="en-US"/>
          </a:p>
        </p:txBody>
      </p:sp>
      <p:pic>
        <p:nvPicPr>
          <p:cNvPr id="49" name="Picture 10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97" t="33891" r="53328" b="18576"/>
          <a:stretch>
            <a:fillRect/>
          </a:stretch>
        </p:blipFill>
        <p:spPr bwMode="auto">
          <a:xfrm>
            <a:off x="5926447" y="2657861"/>
            <a:ext cx="2549979" cy="193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Line 23"/>
          <p:cNvSpPr>
            <a:spLocks noChangeShapeType="1"/>
          </p:cNvSpPr>
          <p:nvPr/>
        </p:nvSpPr>
        <p:spPr bwMode="auto">
          <a:xfrm>
            <a:off x="4597654" y="4088655"/>
            <a:ext cx="4951596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endParaRPr lang="zh-CN" altLang="en-US"/>
          </a:p>
        </p:txBody>
      </p:sp>
      <p:sp>
        <p:nvSpPr>
          <p:cNvPr id="52" name="Rectangle 27"/>
          <p:cNvSpPr>
            <a:spLocks noChangeArrowheads="1"/>
          </p:cNvSpPr>
          <p:nvPr/>
        </p:nvSpPr>
        <p:spPr bwMode="auto">
          <a:xfrm>
            <a:off x="6752604" y="2350102"/>
            <a:ext cx="432905" cy="63572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762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zh-CN" altLang="en-US"/>
          </a:p>
        </p:txBody>
      </p:sp>
      <p:sp>
        <p:nvSpPr>
          <p:cNvPr id="53" name="AutoShape 25"/>
          <p:cNvSpPr>
            <a:spLocks noChangeArrowheads="1"/>
          </p:cNvSpPr>
          <p:nvPr/>
        </p:nvSpPr>
        <p:spPr bwMode="auto">
          <a:xfrm>
            <a:off x="6818350" y="1751455"/>
            <a:ext cx="748883" cy="1024028"/>
          </a:xfrm>
          <a:prstGeom prst="downArrow">
            <a:avLst>
              <a:gd name="adj1" fmla="val 50000"/>
              <a:gd name="adj2" fmla="val 28267"/>
            </a:avLst>
          </a:prstGeom>
          <a:solidFill>
            <a:schemeClr val="bg1"/>
          </a:solidFill>
          <a:ln w="57150">
            <a:solidFill>
              <a:schemeClr val="tx1"/>
            </a:solidFill>
            <a:miter lim="800000"/>
          </a:ln>
        </p:spPr>
        <p:txBody>
          <a:bodyPr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 dirty="0">
                <a:latin typeface="Tahoma" panose="020B0604030504040204" pitchFamily="34" charset="0"/>
                <a:ea typeface="黑体" panose="02010609060101010101" charset="-122"/>
              </a:rPr>
              <a:t>刺激</a:t>
            </a:r>
          </a:p>
        </p:txBody>
      </p:sp>
      <p:grpSp>
        <p:nvGrpSpPr>
          <p:cNvPr id="54" name="组合 53"/>
          <p:cNvGrpSpPr/>
          <p:nvPr/>
        </p:nvGrpSpPr>
        <p:grpSpPr>
          <a:xfrm>
            <a:off x="5764251" y="2775483"/>
            <a:ext cx="2952750" cy="0"/>
            <a:chOff x="7287306" y="1136040"/>
            <a:chExt cx="2952750" cy="0"/>
          </a:xfrm>
        </p:grpSpPr>
        <p:sp>
          <p:nvSpPr>
            <p:cNvPr id="55" name="Line 25"/>
            <p:cNvSpPr>
              <a:spLocks noChangeShapeType="1"/>
            </p:cNvSpPr>
            <p:nvPr/>
          </p:nvSpPr>
          <p:spPr bwMode="auto">
            <a:xfrm>
              <a:off x="9160556" y="1136040"/>
              <a:ext cx="1079500" cy="0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  <p:sp>
          <p:nvSpPr>
            <p:cNvPr id="56" name="Line 26"/>
            <p:cNvSpPr>
              <a:spLocks noChangeShapeType="1"/>
            </p:cNvSpPr>
            <p:nvPr/>
          </p:nvSpPr>
          <p:spPr bwMode="auto">
            <a:xfrm flipH="1">
              <a:off x="7287306" y="1136040"/>
              <a:ext cx="1008063" cy="0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57" name="上弧形箭头 56"/>
          <p:cNvSpPr/>
          <p:nvPr/>
        </p:nvSpPr>
        <p:spPr>
          <a:xfrm>
            <a:off x="7389968" y="3591059"/>
            <a:ext cx="553682" cy="271322"/>
          </a:xfrm>
          <a:prstGeom prst="curvedDownArrow">
            <a:avLst>
              <a:gd name="adj1" fmla="val 0"/>
              <a:gd name="adj2" fmla="val 31295"/>
              <a:gd name="adj3" fmla="val 28702"/>
            </a:avLst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8" name="上弧形箭头 57"/>
          <p:cNvSpPr/>
          <p:nvPr/>
        </p:nvSpPr>
        <p:spPr>
          <a:xfrm rot="10800000">
            <a:off x="7367990" y="4423809"/>
            <a:ext cx="553682" cy="268675"/>
          </a:xfrm>
          <a:prstGeom prst="curvedDownArrow">
            <a:avLst>
              <a:gd name="adj1" fmla="val 0"/>
              <a:gd name="adj2" fmla="val 31295"/>
              <a:gd name="adj3" fmla="val 28702"/>
            </a:avLst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9" name="上弧形箭头 58"/>
          <p:cNvSpPr/>
          <p:nvPr/>
        </p:nvSpPr>
        <p:spPr>
          <a:xfrm rot="10800000" flipH="1">
            <a:off x="6432419" y="4426667"/>
            <a:ext cx="599626" cy="283867"/>
          </a:xfrm>
          <a:prstGeom prst="curvedDownArrow">
            <a:avLst>
              <a:gd name="adj1" fmla="val 0"/>
              <a:gd name="adj2" fmla="val 31295"/>
              <a:gd name="adj3" fmla="val 28702"/>
            </a:avLst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0" name="上弧形箭头 59"/>
          <p:cNvSpPr/>
          <p:nvPr/>
        </p:nvSpPr>
        <p:spPr>
          <a:xfrm flipH="1">
            <a:off x="6381381" y="3593918"/>
            <a:ext cx="599626" cy="264150"/>
          </a:xfrm>
          <a:prstGeom prst="curvedDownArrow">
            <a:avLst>
              <a:gd name="adj1" fmla="val 0"/>
              <a:gd name="adj2" fmla="val 31295"/>
              <a:gd name="adj3" fmla="val 28702"/>
            </a:avLst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62" name="Picture 10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26" t="41140" r="51680" b="18577"/>
          <a:stretch>
            <a:fillRect/>
          </a:stretch>
        </p:blipFill>
        <p:spPr bwMode="auto">
          <a:xfrm>
            <a:off x="5665286" y="2947917"/>
            <a:ext cx="2031601" cy="164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10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26" t="41043" r="58696" b="18576"/>
          <a:stretch>
            <a:fillRect/>
          </a:stretch>
        </p:blipFill>
        <p:spPr bwMode="auto">
          <a:xfrm>
            <a:off x="7692451" y="2954618"/>
            <a:ext cx="1028138" cy="1638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64465" y="20891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四、神经冲动的产生和传导</a:t>
            </a:r>
          </a:p>
        </p:txBody>
      </p:sp>
      <p:sp>
        <p:nvSpPr>
          <p:cNvPr id="26" name="Text Box 6"/>
          <p:cNvSpPr txBox="1"/>
          <p:nvPr>
            <p:custDataLst>
              <p:tags r:id="rId2"/>
            </p:custDataLst>
          </p:nvPr>
        </p:nvSpPr>
        <p:spPr>
          <a:xfrm>
            <a:off x="72390" y="670560"/>
            <a:ext cx="12167235" cy="4940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lstStyle/>
          <a:p>
            <a:pPr indent="0" fontAlgn="auto">
              <a:lnSpc>
                <a:spcPts val="5000"/>
              </a:lnSpc>
              <a:spcBef>
                <a:spcPts val="0"/>
              </a:spcBef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1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、兴奋在神经纤维上的传导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65785" y="5372100"/>
            <a:ext cx="11060430" cy="6299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5000"/>
              </a:lnSpc>
              <a:buClrTx/>
              <a:buSzTx/>
              <a:buNone/>
            </a:pP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兴奋在神经纤维上的传导方向与膜内局部电流方向一致，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双向传导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bldLvl="0" animBg="1"/>
      <p:bldP spid="57" grpId="0" bldLvl="0" animBg="1"/>
      <p:bldP spid="58" grpId="0" bldLvl="0" animBg="1"/>
      <p:bldP spid="59" grpId="0" bldLvl="0" animBg="1"/>
      <p:bldP spid="60" grpId="0" bldLvl="0" animBg="1"/>
      <p:bldP spid="6" grpId="0"/>
      <p:bldP spid="6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Box 6"/>
          <p:cNvSpPr txBox="1"/>
          <p:nvPr>
            <p:custDataLst>
              <p:tags r:id="rId1"/>
            </p:custDataLst>
          </p:nvPr>
        </p:nvSpPr>
        <p:spPr>
          <a:xfrm>
            <a:off x="-285115" y="792480"/>
            <a:ext cx="12576810" cy="17773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lstStyle/>
          <a:p>
            <a:pPr lvl="1" indent="0" fontAlgn="auto">
              <a:lnSpc>
                <a:spcPts val="5000"/>
              </a:lnSpc>
              <a:spcBef>
                <a:spcPts val="0"/>
              </a:spcBef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、兴奋在神经元之间的传递</a:t>
            </a:r>
          </a:p>
          <a:p>
            <a:pPr lvl="1"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①突触：神经元之间、</a:t>
            </a:r>
            <a:r>
              <a:rPr lang="zh-CN" altLang="en-US" sz="2800" b="1" dirty="0">
                <a:solidFill>
                  <a:srgbClr val="FF0000"/>
                </a:solidFill>
                <a:latin typeface="+mn-ea"/>
                <a:cs typeface="+mn-ea"/>
                <a:sym typeface="+mn-ea"/>
              </a:rPr>
              <a:t>神经元与肌肉细胞或某些腺体细胞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之间通过突触连接</a:t>
            </a:r>
          </a:p>
          <a:p>
            <a:pPr lvl="1"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②突触结构：突触前膜、突出间隙、突触后膜</a:t>
            </a:r>
          </a:p>
          <a:p>
            <a:pPr lvl="1"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③突触小泡：位于突触小体（神经元轴突末梢膨大的部分）内</a:t>
            </a:r>
          </a:p>
          <a:p>
            <a:pPr lvl="1"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④神经递质：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a.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兴奋性递质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   b. 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抑制性递质（强化内负外正的静息电位）</a:t>
            </a:r>
          </a:p>
          <a:p>
            <a:pPr lvl="1" indent="0" fontAlgn="auto">
              <a:lnSpc>
                <a:spcPts val="5000"/>
              </a:lnSpc>
              <a:spcBef>
                <a:spcPts val="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⑤特点：单向传递</a:t>
            </a:r>
          </a:p>
          <a:p>
            <a:pPr indent="0" fontAlgn="auto">
              <a:lnSpc>
                <a:spcPts val="5000"/>
              </a:lnSpc>
              <a:spcBef>
                <a:spcPts val="0"/>
              </a:spcBef>
            </a:pPr>
            <a:endParaRPr lang="zh-CN" altLang="en-US" sz="28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164465" y="20891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四、神经冲动的产生和传导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8"/>
          <p:cNvPicPr>
            <a:picLocks noChangeAspect="1" noChangeArrowheads="1"/>
          </p:cNvPicPr>
          <p:nvPr/>
        </p:nvPicPr>
        <p:blipFill>
          <a:blip r:embed="rId3" cstate="print">
            <a:lum contrast="20000"/>
          </a:blip>
          <a:srcRect/>
          <a:stretch>
            <a:fillRect/>
          </a:stretch>
        </p:blipFill>
        <p:spPr bwMode="auto">
          <a:xfrm>
            <a:off x="6317615" y="1064895"/>
            <a:ext cx="5565775" cy="54241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2" name="组合 1"/>
          <p:cNvGrpSpPr/>
          <p:nvPr/>
        </p:nvGrpSpPr>
        <p:grpSpPr>
          <a:xfrm>
            <a:off x="201295" y="1409065"/>
            <a:ext cx="6250812" cy="3581811"/>
            <a:chOff x="2262" y="2814"/>
            <a:chExt cx="7520" cy="4512"/>
          </a:xfrm>
        </p:grpSpPr>
        <p:sp>
          <p:nvSpPr>
            <p:cNvPr id="4" name="文本框 3"/>
            <p:cNvSpPr txBox="1"/>
            <p:nvPr/>
          </p:nvSpPr>
          <p:spPr>
            <a:xfrm>
              <a:off x="2262" y="2814"/>
              <a:ext cx="74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1. </a:t>
              </a:r>
              <a:r>
                <a:rPr lang="zh-CN" altLang="en-US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兴奋到达轴突末梢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284" y="4314"/>
              <a:ext cx="7498" cy="1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3. </a:t>
              </a:r>
              <a:r>
                <a:rPr lang="zh-CN" altLang="en-US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神经递质通过突触间隙</a:t>
              </a:r>
              <a:r>
                <a:rPr lang="zh-CN" altLang="en-US" sz="24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</a:rPr>
                <a:t>扩散</a:t>
              </a:r>
              <a:r>
                <a:rPr lang="zh-CN" altLang="en-US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到突触后膜，与受体结合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262" y="5560"/>
              <a:ext cx="7498" cy="1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4. </a:t>
              </a:r>
              <a:r>
                <a:rPr lang="zh-CN" altLang="en-US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突触后膜上的离子通道发生变化，引发</a:t>
              </a:r>
              <a:r>
                <a:rPr lang="zh-CN" altLang="en-US" sz="24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</a:rPr>
                <a:t>兴奋或抑制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262" y="3541"/>
              <a:ext cx="7498" cy="1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2. </a:t>
              </a:r>
              <a:r>
                <a:rPr lang="zh-CN" altLang="en-US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突触小泡与突触前膜融合并释放</a:t>
              </a:r>
              <a:r>
                <a:rPr lang="zh-CN" altLang="en-US" sz="24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</a:rPr>
                <a:t>神经递质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284" y="6746"/>
              <a:ext cx="74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5. </a:t>
              </a:r>
              <a:r>
                <a:rPr lang="zh-CN" altLang="en-US" sz="2400" dirty="0">
                  <a:solidFill>
                    <a:prstClr val="black"/>
                  </a:solidFill>
                  <a:latin typeface="黑体" panose="02010609060101010101" charset="-122"/>
                  <a:ea typeface="黑体" panose="02010609060101010101" charset="-122"/>
                </a:rPr>
                <a:t>神经递质被</a:t>
              </a:r>
              <a:r>
                <a:rPr lang="zh-CN" altLang="en-US" sz="2400" dirty="0">
                  <a:solidFill>
                    <a:srgbClr val="FF0000"/>
                  </a:solidFill>
                  <a:latin typeface="黑体" panose="02010609060101010101" charset="-122"/>
                  <a:ea typeface="黑体" panose="02010609060101010101" charset="-122"/>
                </a:rPr>
                <a:t>降解或回收</a:t>
              </a: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294640" y="690880"/>
            <a:ext cx="32480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+mn-ea"/>
              </a:rPr>
              <a:t>⑥兴奋传递过程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989455" y="476885"/>
            <a:ext cx="7362825" cy="5613814"/>
            <a:chOff x="4633" y="2168"/>
            <a:chExt cx="9780" cy="7659"/>
          </a:xfrm>
        </p:grpSpPr>
        <p:pic>
          <p:nvPicPr>
            <p:cNvPr id="5" name="Picture 2" descr="http://hiphotos.baidu.com/k9999%B5%C4%B8%EC%B2%B2/pic/item/31c6c535549e5a5b91ef3957.jpg"/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33" y="2168"/>
              <a:ext cx="9780" cy="66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文本框 1"/>
            <p:cNvSpPr txBox="1"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7219" y="3602"/>
              <a:ext cx="1920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b="0" dirty="0">
                  <a:latin typeface="黑体" panose="02010609060101010101" charset="-122"/>
                  <a:ea typeface="黑体" panose="02010609060101010101" charset="-122"/>
                </a:rPr>
                <a:t>伸肌</a:t>
              </a:r>
            </a:p>
          </p:txBody>
        </p:sp>
        <p:sp>
          <p:nvSpPr>
            <p:cNvPr id="9" name="文本框 8"/>
            <p:cNvSpPr txBox="1"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7923" y="5047"/>
              <a:ext cx="1920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b="0" dirty="0">
                  <a:latin typeface="黑体" panose="02010609060101010101" charset="-122"/>
                  <a:ea typeface="黑体" panose="02010609060101010101" charset="-122"/>
                </a:rPr>
                <a:t>屈肌</a:t>
              </a:r>
            </a:p>
          </p:txBody>
        </p:sp>
        <p:sp>
          <p:nvSpPr>
            <p:cNvPr id="11" name="文本框 10"/>
            <p:cNvSpPr txBox="1"/>
            <p:nvPr>
              <p:custDataLst>
                <p:tags r:id="rId6"/>
              </p:custDataLst>
            </p:nvPr>
          </p:nvSpPr>
          <p:spPr>
            <a:xfrm>
              <a:off x="8061" y="9115"/>
              <a:ext cx="3566" cy="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黑体" panose="02010609060101010101" charset="-122"/>
                  <a:ea typeface="黑体" panose="02010609060101010101" charset="-122"/>
                </a:rPr>
                <a:t>膝跳反射示意图</a:t>
              </a:r>
            </a:p>
          </p:txBody>
        </p:sp>
        <p:sp>
          <p:nvSpPr>
            <p:cNvPr id="6" name="文本框 5"/>
            <p:cNvSpPr txBox="1"/>
            <p:nvPr>
              <p:custDataLst>
                <p:tags r:id="rId7"/>
              </p:custDataLst>
            </p:nvPr>
          </p:nvSpPr>
          <p:spPr>
            <a:xfrm>
              <a:off x="11037" y="4950"/>
              <a:ext cx="683" cy="12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</a:p>
            <a:p>
              <a:endPara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641080" y="2186940"/>
            <a:ext cx="3274060" cy="645160"/>
            <a:chOff x="11274" y="4581"/>
            <a:chExt cx="5156" cy="1016"/>
          </a:xfrm>
        </p:grpSpPr>
        <p:sp>
          <p:nvSpPr>
            <p:cNvPr id="16" name="TextBox 18"/>
            <p:cNvSpPr txBox="1"/>
            <p:nvPr>
              <p:custDataLst>
                <p:tags r:id="rId1"/>
              </p:custDataLst>
            </p:nvPr>
          </p:nvSpPr>
          <p:spPr>
            <a:xfrm>
              <a:off x="12013" y="4581"/>
              <a:ext cx="4417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C00000"/>
                  </a:solidFill>
                  <a:latin typeface="黑体" panose="02010609060101010101" charset="-122"/>
                  <a:ea typeface="黑体" panose="02010609060101010101" charset="-122"/>
                </a:rPr>
                <a:t>抑制性中间神经元</a:t>
              </a:r>
            </a:p>
          </p:txBody>
        </p:sp>
        <p:cxnSp>
          <p:nvCxnSpPr>
            <p:cNvPr id="18" name="直接箭头连接符 17"/>
            <p:cNvCxnSpPr/>
            <p:nvPr>
              <p:custDataLst>
                <p:tags r:id="rId2"/>
              </p:custDataLst>
            </p:nvPr>
          </p:nvCxnSpPr>
          <p:spPr>
            <a:xfrm flipH="1">
              <a:off x="11274" y="5139"/>
              <a:ext cx="998" cy="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64465" y="208915"/>
            <a:ext cx="50660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四、神经冲动的产生和传导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85115" y="909320"/>
            <a:ext cx="10684510" cy="2870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zh-CN" sz="2800" b="1" dirty="0">
                <a:latin typeface="+mn-ea"/>
                <a:cs typeface="+mn-ea"/>
                <a:sym typeface="+mn-ea"/>
              </a:rPr>
              <a:t>3</a:t>
            </a:r>
            <a:r>
              <a:rPr lang="zh-CN" altLang="en-US" sz="2800" b="1" dirty="0">
                <a:latin typeface="+mn-ea"/>
                <a:cs typeface="+mn-ea"/>
                <a:sym typeface="+mn-ea"/>
              </a:rPr>
              <a:t>、突触传递异常分析</a:t>
            </a:r>
          </a:p>
          <a:p>
            <a:pPr marL="0" lvl="1">
              <a:lnSpc>
                <a:spcPct val="150000"/>
              </a:lnSpc>
            </a:pPr>
            <a:r>
              <a:rPr lang="zh-CN" altLang="en-US" sz="2800" b="1" dirty="0">
                <a:latin typeface="+mn-ea"/>
                <a:cs typeface="+mn-ea"/>
                <a:sym typeface="+mn-ea"/>
              </a:rPr>
              <a:t>（</a:t>
            </a:r>
            <a:r>
              <a:rPr lang="en-US" altLang="zh-CN" sz="2800" b="1" dirty="0">
                <a:latin typeface="+mn-ea"/>
                <a:cs typeface="+mn-ea"/>
                <a:sym typeface="+mn-ea"/>
              </a:rPr>
              <a:t>1</a:t>
            </a:r>
            <a:r>
              <a:rPr lang="zh-CN" altLang="en-US" sz="2800" b="1" dirty="0">
                <a:latin typeface="+mn-ea"/>
                <a:cs typeface="+mn-ea"/>
                <a:sym typeface="+mn-ea"/>
              </a:rPr>
              <a:t>）农药使分解神经递质的相应酶失活</a:t>
            </a:r>
          </a:p>
          <a:p>
            <a:pPr marL="0" lvl="1">
              <a:lnSpc>
                <a:spcPct val="150000"/>
              </a:lnSpc>
            </a:pPr>
            <a:r>
              <a:rPr lang="zh-CN" altLang="en-US" sz="2800" b="1" dirty="0">
                <a:latin typeface="+mn-ea"/>
                <a:cs typeface="+mn-ea"/>
                <a:sym typeface="+mn-ea"/>
              </a:rPr>
              <a:t>（</a:t>
            </a:r>
            <a:r>
              <a:rPr lang="en-US" altLang="zh-CN" sz="2800" b="1" dirty="0">
                <a:latin typeface="+mn-ea"/>
                <a:cs typeface="+mn-ea"/>
                <a:sym typeface="+mn-ea"/>
              </a:rPr>
              <a:t>2</a:t>
            </a:r>
            <a:r>
              <a:rPr lang="zh-CN" altLang="en-US" sz="2800" b="1" dirty="0">
                <a:latin typeface="+mn-ea"/>
                <a:cs typeface="+mn-ea"/>
                <a:sym typeface="+mn-ea"/>
              </a:rPr>
              <a:t>）突触后膜上的受体被某种有害物质占据</a:t>
            </a:r>
          </a:p>
          <a:p>
            <a:pPr marL="0" lvl="1">
              <a:lnSpc>
                <a:spcPct val="150000"/>
              </a:lnSpc>
            </a:pPr>
            <a:r>
              <a:rPr lang="zh-CN" altLang="en-US" sz="2800" b="1" dirty="0">
                <a:latin typeface="+mn-ea"/>
                <a:cs typeface="+mn-ea"/>
                <a:sym typeface="+mn-ea"/>
              </a:rPr>
              <a:t>（</a:t>
            </a:r>
            <a:r>
              <a:rPr lang="en-US" altLang="zh-CN" sz="2800" b="1" dirty="0">
                <a:latin typeface="+mn-ea"/>
                <a:cs typeface="+mn-ea"/>
                <a:sym typeface="+mn-ea"/>
              </a:rPr>
              <a:t>3</a:t>
            </a:r>
            <a:r>
              <a:rPr lang="zh-CN" altLang="en-US" sz="2800" b="1" dirty="0">
                <a:latin typeface="+mn-ea"/>
                <a:cs typeface="+mn-ea"/>
                <a:sym typeface="+mn-ea"/>
              </a:rPr>
              <a:t>）实例：兴奋剂、毒品</a:t>
            </a:r>
          </a:p>
          <a:p>
            <a:pPr marL="0" lvl="1"/>
            <a:r>
              <a:rPr lang="en-US" altLang="zh-CN" sz="2800" b="1" dirty="0">
                <a:latin typeface="+mn-ea"/>
                <a:cs typeface="+mn-ea"/>
                <a:sym typeface="+mn-ea"/>
              </a:rPr>
              <a:t>        </a:t>
            </a:r>
            <a:endParaRPr lang="zh-CN" altLang="en-US" sz="2800" b="1" dirty="0">
              <a:latin typeface="+mn-ea"/>
              <a:cs typeface="+mn-ea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9"/>
          <p:cNvGrpSpPr/>
          <p:nvPr/>
        </p:nvGrpSpPr>
        <p:grpSpPr bwMode="auto">
          <a:xfrm>
            <a:off x="1299821" y="1444625"/>
            <a:ext cx="8504966" cy="5267960"/>
            <a:chOff x="-55" y="948"/>
            <a:chExt cx="5543" cy="3357"/>
          </a:xfrm>
        </p:grpSpPr>
        <p:sp>
          <p:nvSpPr>
            <p:cNvPr id="5" name="Text Box 10"/>
            <p:cNvSpPr txBox="1"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3937" y="1621"/>
              <a:ext cx="1551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762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zh-CN" altLang="en-US" sz="2400" dirty="0">
                  <a:latin typeface="黑体" panose="02010609060101010101" charset="-122"/>
                  <a:ea typeface="黑体" panose="02010609060101010101" charset="-122"/>
                </a:rPr>
                <a:t>中枢神经系统</a:t>
              </a:r>
            </a:p>
          </p:txBody>
        </p:sp>
        <p:grpSp>
          <p:nvGrpSpPr>
            <p:cNvPr id="6" name="组合 12"/>
            <p:cNvGrpSpPr/>
            <p:nvPr/>
          </p:nvGrpSpPr>
          <p:grpSpPr bwMode="auto">
            <a:xfrm>
              <a:off x="1272" y="948"/>
              <a:ext cx="2828" cy="3357"/>
              <a:chOff x="4252753" y="1036630"/>
              <a:chExt cx="4430281" cy="5501499"/>
            </a:xfrm>
          </p:grpSpPr>
          <p:pic>
            <p:nvPicPr>
              <p:cNvPr id="10" name="Picture 3" descr="E:\job\课件\必修三\第二章\image007.jpg"/>
              <p:cNvPicPr>
                <a:picLocks noChangeAspect="1" noChangeArrowheads="1"/>
              </p:cNvPicPr>
              <p:nvPr>
                <p:custDataLst>
                  <p:tags r:id="rId6"/>
                </p:custDataLst>
              </p:nvPr>
            </p:nvPicPr>
            <p:blipFill>
              <a:blip r:embed="rId14" cstate="print">
                <a:lum bright="-20000" contrast="40000"/>
              </a:blip>
              <a:srcRect t="3046" b="24858"/>
              <a:stretch>
                <a:fillRect/>
              </a:stretch>
            </p:blipFill>
            <p:spPr bwMode="auto">
              <a:xfrm>
                <a:off x="4252753" y="1036768"/>
                <a:ext cx="4430281" cy="5501361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sp>
            <p:nvSpPr>
              <p:cNvPr id="11" name="矩形 10"/>
              <p:cNvSpPr/>
              <p:nvPr>
                <p:custDataLst>
                  <p:tags r:id="rId7"/>
                </p:custDataLst>
              </p:nvPr>
            </p:nvSpPr>
            <p:spPr>
              <a:xfrm>
                <a:off x="4459913" y="1036630"/>
                <a:ext cx="571835" cy="14258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 b="0"/>
              </a:p>
            </p:txBody>
          </p:sp>
          <p:sp>
            <p:nvSpPr>
              <p:cNvPr id="12" name="矩形 11"/>
              <p:cNvSpPr/>
              <p:nvPr>
                <p:custDataLst>
                  <p:tags r:id="rId8"/>
                </p:custDataLst>
              </p:nvPr>
            </p:nvSpPr>
            <p:spPr>
              <a:xfrm>
                <a:off x="7214853" y="1214422"/>
                <a:ext cx="714403" cy="21469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 b="0"/>
              </a:p>
            </p:txBody>
          </p:sp>
          <p:sp>
            <p:nvSpPr>
              <p:cNvPr id="13" name="TextBox 8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7490442" y="2808049"/>
                <a:ext cx="785964" cy="38462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dirty="0">
                    <a:ln>
                      <a:solidFill>
                        <a:schemeClr val="tx1"/>
                      </a:solidFill>
                    </a:ln>
                    <a:solidFill>
                      <a:srgbClr val="000099"/>
                    </a:solidFill>
                    <a:latin typeface="黑体" panose="02010609060101010101" charset="-122"/>
                    <a:ea typeface="黑体" panose="02010609060101010101" charset="-122"/>
                  </a:rPr>
                  <a:t>脊髓</a:t>
                </a:r>
              </a:p>
            </p:txBody>
          </p:sp>
          <p:sp>
            <p:nvSpPr>
              <p:cNvPr id="15" name="TextBox 9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7490442" y="1264821"/>
                <a:ext cx="712462" cy="38462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dirty="0">
                    <a:ln>
                      <a:solidFill>
                        <a:schemeClr val="tx1"/>
                      </a:solidFill>
                    </a:ln>
                    <a:solidFill>
                      <a:srgbClr val="000099"/>
                    </a:solidFill>
                    <a:latin typeface="黑体" panose="02010609060101010101" charset="-122"/>
                    <a:ea typeface="黑体" panose="02010609060101010101" charset="-122"/>
                  </a:rPr>
                  <a:t>脑</a:t>
                </a:r>
              </a:p>
            </p:txBody>
          </p:sp>
          <p:sp>
            <p:nvSpPr>
              <p:cNvPr id="16" name="TextBox 10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4378784" y="1491932"/>
                <a:ext cx="1131125" cy="38462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dirty="0">
                    <a:ln>
                      <a:solidFill>
                        <a:schemeClr val="tx1"/>
                      </a:solidFill>
                    </a:ln>
                    <a:latin typeface="黑体" panose="02010609060101010101" charset="-122"/>
                    <a:ea typeface="黑体" panose="02010609060101010101" charset="-122"/>
                  </a:rPr>
                  <a:t>脑神经</a:t>
                </a:r>
              </a:p>
            </p:txBody>
          </p:sp>
          <p:sp>
            <p:nvSpPr>
              <p:cNvPr id="17" name="TextBox 11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4322009" y="2895396"/>
                <a:ext cx="1066907" cy="38462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dirty="0">
                    <a:ln>
                      <a:solidFill>
                        <a:schemeClr val="tx1"/>
                      </a:solidFill>
                    </a:ln>
                    <a:latin typeface="黑体" panose="02010609060101010101" charset="-122"/>
                    <a:ea typeface="黑体" panose="02010609060101010101" charset="-122"/>
                  </a:rPr>
                  <a:t>脊神经</a:t>
                </a:r>
              </a:p>
            </p:txBody>
          </p:sp>
        </p:grpSp>
        <p:sp>
          <p:nvSpPr>
            <p:cNvPr id="7" name="AutoShape 46"/>
            <p:cNvSpPr/>
            <p:nvPr>
              <p:custDataLst>
                <p:tags r:id="rId3"/>
              </p:custDataLst>
            </p:nvPr>
          </p:nvSpPr>
          <p:spPr bwMode="auto">
            <a:xfrm>
              <a:off x="3812" y="1392"/>
              <a:ext cx="48" cy="816"/>
            </a:xfrm>
            <a:prstGeom prst="rightBrace">
              <a:avLst>
                <a:gd name="adj1" fmla="val 14166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8" name="AutoShape 47"/>
            <p:cNvSpPr/>
            <p:nvPr>
              <p:custDataLst>
                <p:tags r:id="rId4"/>
              </p:custDataLst>
            </p:nvPr>
          </p:nvSpPr>
          <p:spPr bwMode="auto">
            <a:xfrm>
              <a:off x="1356" y="1422"/>
              <a:ext cx="48" cy="864"/>
            </a:xfrm>
            <a:prstGeom prst="leftBrace">
              <a:avLst>
                <a:gd name="adj1" fmla="val 150000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" name="Text Box 48"/>
            <p:cNvSpPr txBox="1"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-55" y="1652"/>
              <a:ext cx="1498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762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zh-CN" altLang="en-US" sz="2400">
                  <a:latin typeface="黑体" panose="02010609060101010101" charset="-122"/>
                  <a:ea typeface="黑体" panose="02010609060101010101" charset="-122"/>
                </a:rPr>
                <a:t>外周神经系统</a:t>
              </a:r>
              <a:endParaRPr kumimoji="1" lang="zh-CN" altLang="en-US" sz="2400" dirty="0"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sp>
        <p:nvSpPr>
          <p:cNvPr id="14" name="文本框 13"/>
          <p:cNvSpPr txBox="1"/>
          <p:nvPr>
            <p:custDataLst>
              <p:tags r:id="rId1"/>
            </p:custDataLst>
          </p:nvPr>
        </p:nvSpPr>
        <p:spPr>
          <a:xfrm>
            <a:off x="478790" y="405765"/>
            <a:ext cx="7066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一、神经系统的基本结构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51707"/>
            <a:ext cx="4340253" cy="387234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/>
          <a:srcRect l="4169" t="5912" r="8153"/>
          <a:stretch>
            <a:fillRect/>
          </a:stretch>
        </p:blipFill>
        <p:spPr>
          <a:xfrm>
            <a:off x="3310865" y="2875923"/>
            <a:ext cx="4239862" cy="3982077"/>
          </a:xfrm>
          <a:prstGeom prst="rect">
            <a:avLst/>
          </a:prstGeom>
        </p:spPr>
      </p:pic>
      <p:pic>
        <p:nvPicPr>
          <p:cNvPr id="5" name="Picture 2" descr="DUPIN3"/>
          <p:cNvPicPr>
            <a:picLocks noChangeAspect="1" noChangeArrowheads="1"/>
          </p:cNvPicPr>
          <p:nvPr/>
        </p:nvPicPr>
        <p:blipFill>
          <a:blip r:embed="rId5">
            <a:lum bright="-48000" contrast="5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8" t="5054" r="55396" b="19438"/>
          <a:stretch>
            <a:fillRect/>
          </a:stretch>
        </p:blipFill>
        <p:spPr bwMode="auto">
          <a:xfrm>
            <a:off x="5947064" y="0"/>
            <a:ext cx="3960812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895682" y="398698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3600" dirty="0">
                <a:latin typeface="黑体" panose="02010609060101010101" charset="-122"/>
                <a:ea typeface="黑体" panose="02010609060101010101" charset="-122"/>
              </a:rPr>
              <a:t>毒品危害</a:t>
            </a:r>
            <a:endParaRPr lang="zh-CN" altLang="en-US" sz="3600" dirty="0">
              <a:effectLst/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12395" y="257810"/>
            <a:ext cx="11922760" cy="31711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25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1.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基于对神经系统分级调节的理解，判断下列表述是否正确。</a:t>
            </a:r>
          </a:p>
          <a:p>
            <a:pPr indent="0" fontAlgn="auto">
              <a:lnSpc>
                <a:spcPct val="125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(1)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脑与脊髓中的神经中枢分工明确，独立地调控机体的生命活动。</a:t>
            </a:r>
          </a:p>
          <a:p>
            <a:pPr indent="0" fontAlgn="auto">
              <a:lnSpc>
                <a:spcPct val="125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(2)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自主神经系统是不受意识控制的，因此它对机体活动的调节与大脑皮层无关。</a:t>
            </a:r>
          </a:p>
          <a:p>
            <a:pPr indent="0" fontAlgn="auto">
              <a:lnSpc>
                <a:spcPct val="125000"/>
              </a:lnSpc>
            </a:pP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25000"/>
              </a:lnSpc>
            </a:pP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25000"/>
              </a:lnSpc>
            </a:pP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25000"/>
              </a:lnSpc>
            </a:pP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25000"/>
              </a:lnSpc>
            </a:pP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2395" y="1952625"/>
            <a:ext cx="1239393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25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2. 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语言功能，学习和记忆是人脑的高级功能。判断下列相关表述是否正确。</a:t>
            </a:r>
          </a:p>
          <a:p>
            <a:pPr indent="0" fontAlgn="auto">
              <a:lnSpc>
                <a:spcPct val="125000"/>
              </a:lnSpc>
            </a:pP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）人类语言活动中的听、说、读、写分别由大脑皮层不同的区域控制，它们相互独立。</a:t>
            </a:r>
          </a:p>
          <a:p>
            <a:pPr indent="0" fontAlgn="auto">
              <a:lnSpc>
                <a:spcPct val="125000"/>
              </a:lnSpc>
            </a:pP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）经常运用已学过的生物学概念去解释相关的生命现象，概念就不容易遗忘。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2395" y="3429000"/>
            <a:ext cx="1147635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5000"/>
              </a:lnSpc>
              <a:buClrTx/>
              <a:buSzTx/>
              <a:buNone/>
            </a:pP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3.自主神经系统包括交感神经与副交感神经，它们通常对同一器官的作用是相反的。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12395" y="4032885"/>
            <a:ext cx="11349355" cy="2399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5000"/>
              </a:lnSpc>
              <a:buClrTx/>
              <a:buSzTx/>
              <a:buNone/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4.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高级神经中枢和低级神经中枢对躯体运动都有调节作用，高级神经中枢还调节低</a:t>
            </a:r>
          </a:p>
          <a:p>
            <a:pPr algn="l">
              <a:lnSpc>
                <a:spcPct val="125000"/>
              </a:lnSpc>
              <a:buClrTx/>
              <a:buSzTx/>
              <a:buNone/>
            </a:pP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级神经中枢的活动。</a:t>
            </a:r>
          </a:p>
          <a:p>
            <a:pPr algn="l">
              <a:lnSpc>
                <a:spcPct val="125000"/>
              </a:lnSpc>
              <a:buClrTx/>
              <a:buSzTx/>
              <a:buNone/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5.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刺激大脑皮层左侧中央前回的底部，可以引起右侧上肢的运动。</a:t>
            </a:r>
          </a:p>
          <a:p>
            <a:pPr algn="l">
              <a:lnSpc>
                <a:spcPct val="125000"/>
              </a:lnSpc>
              <a:buClrTx/>
              <a:buSzTx/>
              <a:buNone/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6.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学习主要是与神经系统的大脑皮层有关，大脑皮层越发达的动物，学习的能力就</a:t>
            </a:r>
          </a:p>
          <a:p>
            <a:pPr algn="l">
              <a:lnSpc>
                <a:spcPct val="125000"/>
              </a:lnSpc>
              <a:buClrTx/>
              <a:buSzTx/>
              <a:buNone/>
            </a:pP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越强，也就能够更好地适应环境的变化。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62280" y="744220"/>
            <a:ext cx="968565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7.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因交通事故，某人的脊髓不幸从胸部折断了，一般情况下会表现出</a:t>
            </a: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A.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膝跳反射存在，针刺足部有感觉</a:t>
            </a: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B.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膝跳反射存在，针刺足部无感觉</a:t>
            </a: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C.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膝跳反射不存在，针刺足部有感觉</a:t>
            </a: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D.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膝跳反射不存在，针刺足部无感觉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62280" y="3708400"/>
            <a:ext cx="1098677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8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、神经系统能够及时感知机体内、外环境的变化并作出反应以调节各</a:t>
            </a:r>
            <a:r>
              <a:rPr lang="zh-CN" altLang="en-US" sz="2400" b="1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 sz="2400" b="1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的活动，实现机体稳态。</a:t>
            </a: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9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、神经调节的基本方式是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。反射包括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与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22580" y="311150"/>
            <a:ext cx="11738610" cy="4892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、反射的完成以神经元上兴奋的传导为基础。神经元受到刺激会产生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。兴奋在神经纤维上以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的形式传导，在神经元之间通过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传递。</a:t>
            </a:r>
          </a:p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与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中含有大量的神经中枢，这些中枢分工负责调节机体的不同生理活动。各中枢不是孤立的，而是相互联系的，躯体与内脏器官的活动通常都受到不同中枢的分级调控，其中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是最高级中枢。</a:t>
            </a:r>
          </a:p>
          <a:p>
            <a:pPr indent="0" fontAlgn="auto">
              <a:lnSpc>
                <a:spcPct val="150000"/>
              </a:lnSpc>
            </a:pP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12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、人的大脑皮层具有与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相关的中枢，分别负责听、说、读、写。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与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__________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等都是大脑的高级功能。</a:t>
            </a:r>
            <a:endParaRPr lang="zh-CN" altLang="en-US" sz="2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endParaRPr lang="zh-CN" altLang="en-US" sz="2000"/>
          </a:p>
          <a:p>
            <a:endParaRPr lang="zh-CN" altLang="en-US" sz="2000"/>
          </a:p>
          <a:p>
            <a:endParaRPr lang="zh-CN" altLang="en-US" sz="20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69240" y="287655"/>
            <a:ext cx="10700385" cy="3491865"/>
            <a:chOff x="424" y="453"/>
            <a:chExt cx="16851" cy="5499"/>
          </a:xfrm>
        </p:grpSpPr>
        <p:sp>
          <p:nvSpPr>
            <p:cNvPr id="8" name="文本框 7"/>
            <p:cNvSpPr txBox="1"/>
            <p:nvPr>
              <p:custDataLst>
                <p:tags r:id="rId4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五、神经系统的分级调节</a:t>
              </a:r>
            </a:p>
          </p:txBody>
        </p:sp>
        <p:sp>
          <p:nvSpPr>
            <p:cNvPr id="3" name="文本框 2"/>
            <p:cNvSpPr txBox="1"/>
            <p:nvPr>
              <p:custDataLst>
                <p:tags r:id="rId5"/>
              </p:custDataLst>
            </p:nvPr>
          </p:nvSpPr>
          <p:spPr>
            <a:xfrm>
              <a:off x="449" y="1432"/>
              <a:ext cx="16826" cy="452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1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、神经系统对躯体运动的分级调节</a:t>
              </a:r>
            </a:p>
            <a:p>
              <a:pPr marL="0" lvl="1">
                <a:lnSpc>
                  <a:spcPct val="150000"/>
                </a:lnSpc>
              </a:pPr>
              <a:endParaRPr lang="zh-CN" altLang="en-US" sz="2800" b="1" dirty="0">
                <a:latin typeface="+mn-ea"/>
                <a:cs typeface="+mn-ea"/>
                <a:sym typeface="+mn-ea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94665" y="1898650"/>
            <a:ext cx="4392930" cy="2928620"/>
          </a:xfrm>
          <a:prstGeom prst="rect">
            <a:avLst/>
          </a:prstGeom>
        </p:spPr>
      </p:pic>
      <p:grpSp>
        <p:nvGrpSpPr>
          <p:cNvPr id="9" name="画布 42"/>
          <p:cNvGrpSpPr/>
          <p:nvPr/>
        </p:nvGrpSpPr>
        <p:grpSpPr>
          <a:xfrm>
            <a:off x="6289675" y="1471930"/>
            <a:ext cx="4210685" cy="4782185"/>
            <a:chOff x="0" y="0"/>
            <a:chExt cx="2681605" cy="3200400"/>
          </a:xfrm>
        </p:grpSpPr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0" y="0"/>
              <a:ext cx="2681605" cy="3200400"/>
            </a:xfrm>
            <a:prstGeom prst="rect">
              <a:avLst/>
            </a:prstGeom>
          </p:spPr>
        </p:sp>
        <p:pic>
          <p:nvPicPr>
            <p:cNvPr id="11" name="Picture 36" descr="7_jpg">
              <a:hlinkClick r:id="rId8"/>
            </p:cNvPr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500" b="99667" l="0" r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645680" cy="3200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http://www.pai314.com/admin/eWebEditor/UploadFile/200811911564704.jpg"/>
          <p:cNvPicPr>
            <a:picLocks noChangeAspect="1"/>
          </p:cNvPicPr>
          <p:nvPr/>
        </p:nvPicPr>
        <p:blipFill>
          <a:blip r:embed="rId5"/>
          <a:srcRect l="9164" b="5647"/>
          <a:stretch>
            <a:fillRect/>
          </a:stretch>
        </p:blipFill>
        <p:spPr>
          <a:xfrm>
            <a:off x="875665" y="2604770"/>
            <a:ext cx="5560695" cy="35807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757555" y="1221105"/>
            <a:ext cx="1117155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800" b="1">
                <a:latin typeface="+mn-ea"/>
              </a:rPr>
              <a:t>神经元间通过突触连接形成复杂的网络结构（即神经网络），是人脑功能的结构基础。</a:t>
            </a:r>
          </a:p>
        </p:txBody>
      </p:sp>
      <p:pic>
        <p:nvPicPr>
          <p:cNvPr id="17413" name="Picture 2" descr="http://hiphotos.baidu.com/%CC%EC%D0%AB%C4%A7%B9%ED%BE%AB%C1%E9/pic/item/6d35fd09314ae2736b60fbcf.jpg"/>
          <p:cNvPicPr>
            <a:picLocks noChangeAspect="1"/>
          </p:cNvPicPr>
          <p:nvPr/>
        </p:nvPicPr>
        <p:blipFill>
          <a:blip r:embed="rId6"/>
          <a:srcRect t="5730" b="6931"/>
          <a:stretch>
            <a:fillRect/>
          </a:stretch>
        </p:blipFill>
        <p:spPr>
          <a:xfrm>
            <a:off x="6691630" y="2604770"/>
            <a:ext cx="4304665" cy="358076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组合 1"/>
          <p:cNvGrpSpPr/>
          <p:nvPr/>
        </p:nvGrpSpPr>
        <p:grpSpPr>
          <a:xfrm>
            <a:off x="269240" y="130810"/>
            <a:ext cx="10684510" cy="3352800"/>
            <a:chOff x="424" y="453"/>
            <a:chExt cx="16826" cy="5280"/>
          </a:xfrm>
        </p:grpSpPr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五、神经系统的分级调节</a:t>
              </a:r>
            </a:p>
          </p:txBody>
        </p:sp>
        <p:sp>
          <p:nvSpPr>
            <p:cNvPr id="4" name="文本框 3"/>
            <p:cNvSpPr txBox="1"/>
            <p:nvPr>
              <p:custDataLst>
                <p:tags r:id="rId2"/>
              </p:custDataLst>
            </p:nvPr>
          </p:nvSpPr>
          <p:spPr>
            <a:xfrm>
              <a:off x="424" y="1212"/>
              <a:ext cx="16826" cy="452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1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、神经系统对躯体运动的分级调节</a:t>
              </a:r>
            </a:p>
            <a:p>
              <a:pPr marL="0" lvl="1">
                <a:lnSpc>
                  <a:spcPct val="150000"/>
                </a:lnSpc>
              </a:pPr>
              <a:endParaRPr lang="zh-CN" altLang="en-US" sz="2800" b="1" dirty="0">
                <a:latin typeface="+mn-ea"/>
                <a:cs typeface="+mn-ea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ext Box 2"/>
          <p:cNvSpPr txBox="1">
            <a:spLocks noChangeArrowheads="1"/>
          </p:cNvSpPr>
          <p:nvPr/>
        </p:nvSpPr>
        <p:spPr bwMode="auto">
          <a:xfrm>
            <a:off x="3048000" y="304800"/>
            <a:ext cx="548640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大脑皮层的主要功能区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471295" y="1196975"/>
            <a:ext cx="9449435" cy="5170170"/>
            <a:chOff x="2317" y="1885"/>
            <a:chExt cx="14881" cy="8142"/>
          </a:xfrm>
        </p:grpSpPr>
        <p:sp>
          <p:nvSpPr>
            <p:cNvPr id="104451" name="Text Box 3"/>
            <p:cNvSpPr txBox="1">
              <a:spLocks noChangeArrowheads="1"/>
            </p:cNvSpPr>
            <p:nvPr/>
          </p:nvSpPr>
          <p:spPr bwMode="auto">
            <a:xfrm>
              <a:off x="3703" y="2113"/>
              <a:ext cx="10772" cy="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4452" name="Group 4"/>
            <p:cNvGrpSpPr/>
            <p:nvPr/>
          </p:nvGrpSpPr>
          <p:grpSpPr bwMode="auto">
            <a:xfrm>
              <a:off x="4598" y="2605"/>
              <a:ext cx="8640" cy="6720"/>
              <a:chOff x="1008" y="1104"/>
              <a:chExt cx="3456" cy="2688"/>
            </a:xfrm>
          </p:grpSpPr>
          <p:pic>
            <p:nvPicPr>
              <p:cNvPr id="104462" name="Picture 5" descr="皮层功能区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8" y="1536"/>
                <a:ext cx="3152" cy="22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4463" name="Line 6"/>
              <p:cNvSpPr>
                <a:spLocks noChangeShapeType="1"/>
              </p:cNvSpPr>
              <p:nvPr/>
            </p:nvSpPr>
            <p:spPr bwMode="auto">
              <a:xfrm flipV="1">
                <a:off x="2640" y="1104"/>
                <a:ext cx="1392" cy="960"/>
              </a:xfrm>
              <a:prstGeom prst="line">
                <a:avLst/>
              </a:prstGeom>
              <a:noFill/>
              <a:ln w="28575">
                <a:solidFill>
                  <a:srgbClr val="FF66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64" name="Line 7"/>
              <p:cNvSpPr>
                <a:spLocks noChangeShapeType="1"/>
              </p:cNvSpPr>
              <p:nvPr/>
            </p:nvSpPr>
            <p:spPr bwMode="auto">
              <a:xfrm flipV="1">
                <a:off x="2544" y="1152"/>
                <a:ext cx="0" cy="768"/>
              </a:xfrm>
              <a:prstGeom prst="line">
                <a:avLst/>
              </a:prstGeom>
              <a:noFill/>
              <a:ln w="57150">
                <a:solidFill>
                  <a:srgbClr val="8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65" name="Line 8"/>
              <p:cNvSpPr>
                <a:spLocks noChangeShapeType="1"/>
              </p:cNvSpPr>
              <p:nvPr/>
            </p:nvSpPr>
            <p:spPr bwMode="auto">
              <a:xfrm>
                <a:off x="3024" y="1968"/>
                <a:ext cx="1104" cy="0"/>
              </a:xfrm>
              <a:prstGeom prst="line">
                <a:avLst/>
              </a:prstGeom>
              <a:noFill/>
              <a:ln w="28575">
                <a:solidFill>
                  <a:schemeClr val="accent2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66" name="Line 9"/>
              <p:cNvSpPr>
                <a:spLocks noChangeShapeType="1"/>
              </p:cNvSpPr>
              <p:nvPr/>
            </p:nvSpPr>
            <p:spPr bwMode="auto">
              <a:xfrm>
                <a:off x="2688" y="2880"/>
                <a:ext cx="0" cy="912"/>
              </a:xfrm>
              <a:prstGeom prst="line">
                <a:avLst/>
              </a:prstGeom>
              <a:noFill/>
              <a:ln w="38100">
                <a:solidFill>
                  <a:srgbClr val="CC0099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67" name="Line 10"/>
              <p:cNvSpPr>
                <a:spLocks noChangeShapeType="1"/>
              </p:cNvSpPr>
              <p:nvPr/>
            </p:nvSpPr>
            <p:spPr bwMode="auto">
              <a:xfrm>
                <a:off x="3984" y="3360"/>
                <a:ext cx="480" cy="0"/>
              </a:xfrm>
              <a:prstGeom prst="line">
                <a:avLst/>
              </a:prstGeom>
              <a:noFill/>
              <a:ln w="38100">
                <a:solidFill>
                  <a:srgbClr val="FF00FF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68" name="Line 11"/>
              <p:cNvSpPr>
                <a:spLocks noChangeShapeType="1"/>
              </p:cNvSpPr>
              <p:nvPr/>
            </p:nvSpPr>
            <p:spPr bwMode="auto">
              <a:xfrm flipH="1" flipV="1">
                <a:off x="1008" y="1584"/>
                <a:ext cx="960" cy="576"/>
              </a:xfrm>
              <a:prstGeom prst="line">
                <a:avLst/>
              </a:prstGeom>
              <a:noFill/>
              <a:ln w="38100">
                <a:solidFill>
                  <a:srgbClr val="993366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69" name="Line 12"/>
              <p:cNvSpPr>
                <a:spLocks noChangeShapeType="1"/>
              </p:cNvSpPr>
              <p:nvPr/>
            </p:nvSpPr>
            <p:spPr bwMode="auto">
              <a:xfrm flipV="1">
                <a:off x="3168" y="2304"/>
                <a:ext cx="1104" cy="192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70" name="Line 13"/>
              <p:cNvSpPr>
                <a:spLocks noChangeShapeType="1"/>
              </p:cNvSpPr>
              <p:nvPr/>
            </p:nvSpPr>
            <p:spPr bwMode="auto">
              <a:xfrm>
                <a:off x="3504" y="2688"/>
                <a:ext cx="864" cy="0"/>
              </a:xfrm>
              <a:prstGeom prst="line">
                <a:avLst/>
              </a:prstGeom>
              <a:noFill/>
              <a:ln w="38100">
                <a:solidFill>
                  <a:srgbClr val="993366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4471" name="Line 14"/>
              <p:cNvSpPr>
                <a:spLocks noChangeShapeType="1"/>
              </p:cNvSpPr>
              <p:nvPr/>
            </p:nvSpPr>
            <p:spPr bwMode="auto">
              <a:xfrm flipH="1">
                <a:off x="1008" y="2544"/>
                <a:ext cx="1104" cy="528"/>
              </a:xfrm>
              <a:prstGeom prst="line">
                <a:avLst/>
              </a:prstGeom>
              <a:noFill/>
              <a:ln w="38100">
                <a:solidFill>
                  <a:srgbClr val="CC0099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104453" name="Text Box 15"/>
            <p:cNvSpPr txBox="1">
              <a:spLocks noChangeArrowheads="1"/>
            </p:cNvSpPr>
            <p:nvPr/>
          </p:nvSpPr>
          <p:spPr bwMode="auto">
            <a:xfrm>
              <a:off x="12398" y="2005"/>
              <a:ext cx="204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仿宋" panose="02010609060101010101" pitchFamily="49" charset="-122"/>
                  <a:cs typeface="+mn-cs"/>
                </a:rPr>
                <a:t>中央沟</a:t>
              </a:r>
            </a:p>
          </p:txBody>
        </p:sp>
        <p:sp>
          <p:nvSpPr>
            <p:cNvPr id="104454" name="Text Box 16"/>
            <p:cNvSpPr txBox="1">
              <a:spLocks noChangeArrowheads="1"/>
            </p:cNvSpPr>
            <p:nvPr/>
          </p:nvSpPr>
          <p:spPr bwMode="auto">
            <a:xfrm>
              <a:off x="6878" y="1885"/>
              <a:ext cx="372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仿宋" panose="02010609060101010101" pitchFamily="49" charset="-122"/>
                  <a:cs typeface="+mn-cs"/>
                </a:rPr>
                <a:t>躯体运动中枢</a:t>
              </a:r>
            </a:p>
          </p:txBody>
        </p:sp>
        <p:sp>
          <p:nvSpPr>
            <p:cNvPr id="104455" name="Text Box 17"/>
            <p:cNvSpPr txBox="1">
              <a:spLocks noChangeArrowheads="1"/>
            </p:cNvSpPr>
            <p:nvPr/>
          </p:nvSpPr>
          <p:spPr bwMode="auto">
            <a:xfrm>
              <a:off x="12758" y="4165"/>
              <a:ext cx="396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仿宋" panose="02010609060101010101" pitchFamily="49" charset="-122"/>
                  <a:cs typeface="+mn-cs"/>
                </a:rPr>
                <a:t>躯体感觉中枢</a:t>
              </a:r>
            </a:p>
          </p:txBody>
        </p:sp>
        <p:sp>
          <p:nvSpPr>
            <p:cNvPr id="104456" name="Text Box 18"/>
            <p:cNvSpPr txBox="1">
              <a:spLocks noChangeArrowheads="1"/>
            </p:cNvSpPr>
            <p:nvPr/>
          </p:nvSpPr>
          <p:spPr bwMode="auto">
            <a:xfrm>
              <a:off x="13598" y="7885"/>
              <a:ext cx="264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仿宋" panose="02010609060101010101" pitchFamily="49" charset="-122"/>
                  <a:cs typeface="+mn-cs"/>
                </a:rPr>
                <a:t>视觉中枢</a:t>
              </a:r>
            </a:p>
          </p:txBody>
        </p:sp>
        <p:sp>
          <p:nvSpPr>
            <p:cNvPr id="104457" name="Text Box 19"/>
            <p:cNvSpPr txBox="1">
              <a:spLocks noChangeArrowheads="1"/>
            </p:cNvSpPr>
            <p:nvPr/>
          </p:nvSpPr>
          <p:spPr bwMode="auto">
            <a:xfrm>
              <a:off x="7598" y="9205"/>
              <a:ext cx="300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仿宋" panose="02010609060101010101" pitchFamily="49" charset="-122"/>
                  <a:cs typeface="+mn-cs"/>
                </a:rPr>
                <a:t>听觉中枢</a:t>
              </a:r>
            </a:p>
          </p:txBody>
        </p:sp>
        <p:sp>
          <p:nvSpPr>
            <p:cNvPr id="104458" name="Text Box 20"/>
            <p:cNvSpPr txBox="1">
              <a:spLocks noChangeArrowheads="1"/>
            </p:cNvSpPr>
            <p:nvPr/>
          </p:nvSpPr>
          <p:spPr bwMode="auto">
            <a:xfrm>
              <a:off x="12638" y="5245"/>
              <a:ext cx="456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仿宋" panose="02010609060101010101" pitchFamily="49" charset="-122"/>
                  <a:cs typeface="+mn-cs"/>
                </a:rPr>
                <a:t>听觉性语言中枢</a:t>
              </a:r>
            </a:p>
          </p:txBody>
        </p:sp>
        <p:sp>
          <p:nvSpPr>
            <p:cNvPr id="104459" name="Text Box 21"/>
            <p:cNvSpPr txBox="1">
              <a:spLocks noChangeArrowheads="1"/>
            </p:cNvSpPr>
            <p:nvPr/>
          </p:nvSpPr>
          <p:spPr bwMode="auto">
            <a:xfrm>
              <a:off x="12638" y="6205"/>
              <a:ext cx="456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仿宋" panose="02010609060101010101" pitchFamily="49" charset="-122"/>
                  <a:cs typeface="+mn-cs"/>
                </a:rPr>
                <a:t>视觉性语言中枢</a:t>
              </a:r>
            </a:p>
          </p:txBody>
        </p:sp>
        <p:sp>
          <p:nvSpPr>
            <p:cNvPr id="104460" name="Text Box 22"/>
            <p:cNvSpPr txBox="1">
              <a:spLocks noChangeArrowheads="1"/>
            </p:cNvSpPr>
            <p:nvPr/>
          </p:nvSpPr>
          <p:spPr bwMode="auto">
            <a:xfrm>
              <a:off x="2317" y="3085"/>
              <a:ext cx="420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仿宋" panose="02010609060101010101" pitchFamily="49" charset="-122"/>
                  <a:cs typeface="+mn-cs"/>
                </a:rPr>
                <a:t>书写语言中枢</a:t>
              </a:r>
            </a:p>
          </p:txBody>
        </p:sp>
        <p:sp>
          <p:nvSpPr>
            <p:cNvPr id="104461" name="Text Box 23"/>
            <p:cNvSpPr txBox="1">
              <a:spLocks noChangeArrowheads="1"/>
            </p:cNvSpPr>
            <p:nvPr/>
          </p:nvSpPr>
          <p:spPr bwMode="auto">
            <a:xfrm>
              <a:off x="2317" y="7525"/>
              <a:ext cx="432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2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仿宋" panose="02010609060101010101" pitchFamily="49" charset="-122"/>
                  <a:cs typeface="+mn-cs"/>
                </a:rPr>
                <a:t>运动性语言中枢</a:t>
              </a:r>
            </a:p>
          </p:txBody>
        </p:sp>
      </p:grpSp>
    </p:spTree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270" y="1765935"/>
            <a:ext cx="6529705" cy="486219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253365" y="287655"/>
            <a:ext cx="10700385" cy="3491865"/>
            <a:chOff x="424" y="453"/>
            <a:chExt cx="16851" cy="5499"/>
          </a:xfrm>
        </p:grpSpPr>
        <p:sp>
          <p:nvSpPr>
            <p:cNvPr id="8" name="文本框 7"/>
            <p:cNvSpPr txBox="1"/>
            <p:nvPr>
              <p:custDataLst>
                <p:tags r:id="rId6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五、神经系统的分级调节</a:t>
              </a:r>
            </a:p>
          </p:txBody>
        </p:sp>
        <p:sp>
          <p:nvSpPr>
            <p:cNvPr id="3" name="文本框 2"/>
            <p:cNvSpPr txBox="1"/>
            <p:nvPr>
              <p:custDataLst>
                <p:tags r:id="rId7"/>
              </p:custDataLst>
            </p:nvPr>
          </p:nvSpPr>
          <p:spPr>
            <a:xfrm>
              <a:off x="449" y="1432"/>
              <a:ext cx="16826" cy="452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1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、神经系统对躯体运动的分级调节</a:t>
              </a:r>
            </a:p>
            <a:p>
              <a:pPr marL="0" lvl="1">
                <a:lnSpc>
                  <a:spcPct val="150000"/>
                </a:lnSpc>
              </a:pPr>
              <a:endParaRPr lang="zh-CN" altLang="en-US" sz="2800" b="1" dirty="0">
                <a:latin typeface="+mn-ea"/>
                <a:cs typeface="+mn-ea"/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85115" y="2306320"/>
            <a:ext cx="5186045" cy="2277110"/>
            <a:chOff x="3022" y="4725"/>
            <a:chExt cx="8167" cy="3586"/>
          </a:xfrm>
        </p:grpSpPr>
        <p:sp>
          <p:nvSpPr>
            <p:cNvPr id="5" name="文本框 4"/>
            <p:cNvSpPr txBox="1"/>
            <p:nvPr>
              <p:custDataLst>
                <p:tags r:id="rId2"/>
              </p:custDataLst>
            </p:nvPr>
          </p:nvSpPr>
          <p:spPr>
            <a:xfrm>
              <a:off x="3370" y="4725"/>
              <a:ext cx="535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+mn-ea"/>
                </a:rPr>
                <a:t>特点：</a:t>
              </a:r>
            </a:p>
          </p:txBody>
        </p:sp>
        <p:sp>
          <p:nvSpPr>
            <p:cNvPr id="14" name="文本框 13"/>
            <p:cNvSpPr txBox="1"/>
            <p:nvPr>
              <p:custDataLst>
                <p:tags r:id="rId3"/>
              </p:custDataLst>
            </p:nvPr>
          </p:nvSpPr>
          <p:spPr>
            <a:xfrm>
              <a:off x="3022" y="5789"/>
              <a:ext cx="535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800" b="1" dirty="0">
                  <a:latin typeface="+mn-ea"/>
                </a:rPr>
                <a:t>（1）“倒置”分布；</a:t>
              </a:r>
            </a:p>
          </p:txBody>
        </p:sp>
        <p:sp>
          <p:nvSpPr>
            <p:cNvPr id="15" name="文本框 14"/>
            <p:cNvSpPr txBox="1"/>
            <p:nvPr>
              <p:custDataLst>
                <p:tags r:id="rId4"/>
              </p:custDataLst>
            </p:nvPr>
          </p:nvSpPr>
          <p:spPr>
            <a:xfrm>
              <a:off x="3022" y="7489"/>
              <a:ext cx="535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latin typeface="+mn-ea"/>
                </a:rPr>
                <a:t>（3）“对侧”支配。</a:t>
              </a:r>
            </a:p>
          </p:txBody>
        </p:sp>
        <p:sp>
          <p:nvSpPr>
            <p:cNvPr id="16" name="文本框 15"/>
            <p:cNvSpPr txBox="1"/>
            <p:nvPr>
              <p:custDataLst>
                <p:tags r:id="rId5"/>
              </p:custDataLst>
            </p:nvPr>
          </p:nvSpPr>
          <p:spPr>
            <a:xfrm>
              <a:off x="3022" y="6653"/>
              <a:ext cx="816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800" b="1" dirty="0">
                  <a:latin typeface="+mn-ea"/>
                </a:rPr>
                <a:t>（2）面积与精细程度正相关；</a:t>
              </a:r>
            </a:p>
          </p:txBody>
        </p:sp>
      </p:grpSp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574540" y="1874520"/>
            <a:ext cx="3221990" cy="3905250"/>
            <a:chOff x="7204" y="2306"/>
            <a:chExt cx="4592" cy="5710"/>
          </a:xfrm>
        </p:grpSpPr>
        <p:sp>
          <p:nvSpPr>
            <p:cNvPr id="11" name="文本框 10"/>
            <p:cNvSpPr txBox="1"/>
            <p:nvPr>
              <p:custDataLst>
                <p:tags r:id="rId4"/>
              </p:custDataLst>
            </p:nvPr>
          </p:nvSpPr>
          <p:spPr>
            <a:xfrm>
              <a:off x="7474" y="2306"/>
              <a:ext cx="4322" cy="9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Autofit/>
            </a:bodyPr>
            <a:lstStyle>
              <a:lvl1pPr indent="0">
                <a:lnSpc>
                  <a:spcPct val="15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400">
                  <a:latin typeface="华文楷体" panose="02010600040101010101" pitchFamily="2" charset="-122"/>
                  <a:ea typeface="华文楷体" panose="02010600040101010101" pitchFamily="2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latin typeface="华文楷体" panose="02010600040101010101" pitchFamily="2" charset="-122"/>
                  <a:ea typeface="华文楷体" panose="0201060004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latin typeface="华文楷体" panose="02010600040101010101" pitchFamily="2" charset="-122"/>
                  <a:ea typeface="华文楷体" panose="0201060004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latin typeface="华文楷体" panose="02010600040101010101" pitchFamily="2" charset="-122"/>
                  <a:ea typeface="华文楷体" panose="0201060004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latin typeface="华文楷体" panose="02010600040101010101" pitchFamily="2" charset="-122"/>
                  <a:ea typeface="华文楷体" panose="02010600040101010101" pitchFamily="2" charset="-122"/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algn="ctr"/>
              <a:r>
                <a:rPr lang="zh-CN" altLang="en-US" dirty="0"/>
                <a:t>大脑皮层（运动区）</a:t>
              </a:r>
            </a:p>
          </p:txBody>
        </p:sp>
        <p:sp>
          <p:nvSpPr>
            <p:cNvPr id="12" name="文本框 11"/>
            <p:cNvSpPr txBox="1"/>
            <p:nvPr>
              <p:custDataLst>
                <p:tags r:id="rId5"/>
              </p:custDataLst>
            </p:nvPr>
          </p:nvSpPr>
          <p:spPr>
            <a:xfrm>
              <a:off x="7204" y="3914"/>
              <a:ext cx="2878" cy="9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Autofit/>
            </a:bodyPr>
            <a:lstStyle>
              <a:defPPr>
                <a:defRPr lang="zh-CN"/>
              </a:defPPr>
              <a:lvl1pPr indent="0" algn="ctr">
                <a:lnSpc>
                  <a:spcPct val="15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400"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9pPr>
            </a:lstStyle>
            <a:p>
              <a:r>
                <a:rPr lang="zh-CN" altLang="en-US" dirty="0"/>
                <a:t>小脑和脑干</a:t>
              </a:r>
            </a:p>
          </p:txBody>
        </p:sp>
        <p:sp>
          <p:nvSpPr>
            <p:cNvPr id="13" name="文本框 12"/>
            <p:cNvSpPr txBox="1"/>
            <p:nvPr>
              <p:custDataLst>
                <p:tags r:id="rId6"/>
              </p:custDataLst>
            </p:nvPr>
          </p:nvSpPr>
          <p:spPr>
            <a:xfrm>
              <a:off x="8736" y="5424"/>
              <a:ext cx="2311" cy="9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Autofit/>
            </a:bodyPr>
            <a:lstStyle>
              <a:defPPr>
                <a:defRPr lang="zh-CN"/>
              </a:defPPr>
              <a:lvl1pPr indent="0" algn="ctr">
                <a:lnSpc>
                  <a:spcPct val="15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400"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9pPr>
            </a:lstStyle>
            <a:p>
              <a:r>
                <a:rPr lang="zh-CN" altLang="en-US" dirty="0"/>
                <a:t>脊     髓</a:t>
              </a:r>
            </a:p>
          </p:txBody>
        </p:sp>
        <p:sp>
          <p:nvSpPr>
            <p:cNvPr id="14" name="文本框 13"/>
            <p:cNvSpPr txBox="1"/>
            <p:nvPr>
              <p:custDataLst>
                <p:tags r:id="rId7"/>
              </p:custDataLst>
            </p:nvPr>
          </p:nvSpPr>
          <p:spPr>
            <a:xfrm>
              <a:off x="8458" y="7110"/>
              <a:ext cx="2866" cy="9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Autofit/>
            </a:bodyPr>
            <a:lstStyle>
              <a:defPPr>
                <a:defRPr lang="zh-CN"/>
              </a:defPPr>
              <a:lvl1pPr indent="0" algn="ctr">
                <a:lnSpc>
                  <a:spcPct val="15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400"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dk1"/>
                  </a:solidFill>
                </a:defRPr>
              </a:lvl9pPr>
            </a:lstStyle>
            <a:p>
              <a:r>
                <a:rPr lang="zh-CN" altLang="en-US" dirty="0"/>
                <a:t>躯体运动</a:t>
              </a:r>
            </a:p>
          </p:txBody>
        </p:sp>
        <p:cxnSp>
          <p:nvCxnSpPr>
            <p:cNvPr id="15" name="直线箭头连接符 14"/>
            <p:cNvCxnSpPr/>
            <p:nvPr>
              <p:custDataLst>
                <p:tags r:id="rId8"/>
              </p:custDataLst>
            </p:nvPr>
          </p:nvCxnSpPr>
          <p:spPr>
            <a:xfrm>
              <a:off x="9135" y="3213"/>
              <a:ext cx="0" cy="6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线箭头连接符 15"/>
            <p:cNvCxnSpPr/>
            <p:nvPr>
              <p:custDataLst>
                <p:tags r:id="rId9"/>
              </p:custDataLst>
            </p:nvPr>
          </p:nvCxnSpPr>
          <p:spPr>
            <a:xfrm>
              <a:off x="10446" y="3362"/>
              <a:ext cx="35" cy="201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/>
            <p:cNvCxnSpPr/>
            <p:nvPr>
              <p:custDataLst>
                <p:tags r:id="rId10"/>
              </p:custDataLst>
            </p:nvPr>
          </p:nvCxnSpPr>
          <p:spPr>
            <a:xfrm>
              <a:off x="9135" y="4823"/>
              <a:ext cx="0" cy="6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箭头连接符 17"/>
            <p:cNvCxnSpPr/>
            <p:nvPr>
              <p:custDataLst>
                <p:tags r:id="rId11"/>
              </p:custDataLst>
            </p:nvPr>
          </p:nvCxnSpPr>
          <p:spPr>
            <a:xfrm>
              <a:off x="9891" y="6442"/>
              <a:ext cx="0" cy="6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文本框 23"/>
          <p:cNvSpPr txBox="1"/>
          <p:nvPr>
            <p:custDataLst>
              <p:tags r:id="rId1"/>
            </p:custDataLst>
          </p:nvPr>
        </p:nvSpPr>
        <p:spPr>
          <a:xfrm>
            <a:off x="2966130" y="5988576"/>
            <a:ext cx="62604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dk1"/>
                </a:solidFill>
                <a:latin typeface="黑体" panose="02010609060101010101" charset="-122"/>
                <a:ea typeface="黑体" panose="02010609060101010101" charset="-122"/>
              </a:rPr>
              <a:t>神经系统对躯体运动的分级调节概念图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269240" y="287655"/>
            <a:ext cx="10700385" cy="3491865"/>
            <a:chOff x="424" y="453"/>
            <a:chExt cx="16851" cy="5499"/>
          </a:xfrm>
        </p:grpSpPr>
        <p:sp>
          <p:nvSpPr>
            <p:cNvPr id="8" name="文本框 7"/>
            <p:cNvSpPr txBox="1"/>
            <p:nvPr>
              <p:custDataLst>
                <p:tags r:id="rId2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五、神经系统的分级调节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3"/>
              </p:custDataLst>
            </p:nvPr>
          </p:nvSpPr>
          <p:spPr>
            <a:xfrm>
              <a:off x="449" y="1432"/>
              <a:ext cx="16826" cy="452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1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、神经系统对躯体运动的分级调节</a:t>
              </a:r>
            </a:p>
            <a:p>
              <a:pPr marL="0" lvl="1">
                <a:lnSpc>
                  <a:spcPct val="150000"/>
                </a:lnSpc>
              </a:pPr>
              <a:endParaRPr lang="zh-CN" altLang="en-US" sz="2800" b="1" dirty="0">
                <a:latin typeface="+mn-ea"/>
                <a:cs typeface="+mn-ea"/>
                <a:sym typeface="+mn-ea"/>
              </a:endParaRPr>
            </a:p>
          </p:txBody>
        </p:sp>
      </p:grpSp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9240" y="287655"/>
            <a:ext cx="9854565" cy="1334770"/>
            <a:chOff x="424" y="453"/>
            <a:chExt cx="15519" cy="2102"/>
          </a:xfrm>
        </p:grpSpPr>
        <p:sp>
          <p:nvSpPr>
            <p:cNvPr id="8" name="文本框 7"/>
            <p:cNvSpPr txBox="1"/>
            <p:nvPr>
              <p:custDataLst>
                <p:tags r:id="rId3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五、神经系统的分级调节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4"/>
              </p:custDataLst>
            </p:nvPr>
          </p:nvSpPr>
          <p:spPr>
            <a:xfrm>
              <a:off x="424" y="1157"/>
              <a:ext cx="15519" cy="139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2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、神经系统对内脏活动的分级调节</a:t>
              </a:r>
            </a:p>
            <a:p>
              <a:pPr marL="0" lvl="1">
                <a:lnSpc>
                  <a:spcPct val="150000"/>
                </a:lnSpc>
              </a:pPr>
              <a:endParaRPr lang="zh-CN" altLang="en-US" sz="2800" b="1" dirty="0">
                <a:latin typeface="+mn-ea"/>
                <a:cs typeface="+mn-ea"/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79780" y="2019300"/>
            <a:ext cx="10745804" cy="3537991"/>
            <a:chOff x="3223" y="3937"/>
            <a:chExt cx="14354" cy="4399"/>
          </a:xfrm>
        </p:grpSpPr>
        <p:pic>
          <p:nvPicPr>
            <p:cNvPr id="9" name="Picture 2" descr="https://timgsa.baidu.com/timg?image&amp;quality=80&amp;size=b9999_10000&amp;sec=1597759288047&amp;di=b0c2fabfa7fb2a01842c2e6713ed7c10&amp;imgtype=0&amp;src=http%3A%2F%2Fimg.mp.itc.cn%2Fupload%2F20170407%2F7b3b77d047d4466189f94846752a58ec_th.jp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85" r="15835"/>
            <a:stretch>
              <a:fillRect/>
            </a:stretch>
          </p:blipFill>
          <p:spPr bwMode="auto">
            <a:xfrm>
              <a:off x="3223" y="4364"/>
              <a:ext cx="4097" cy="38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文本框 9"/>
            <p:cNvSpPr txBox="1"/>
            <p:nvPr>
              <p:custDataLst>
                <p:tags r:id="rId2"/>
              </p:custDataLst>
            </p:nvPr>
          </p:nvSpPr>
          <p:spPr>
            <a:xfrm>
              <a:off x="7606" y="3937"/>
              <a:ext cx="9971" cy="4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资料</a:t>
              </a:r>
              <a:r>
                <a:rPr lang="en-US" altLang="zh-CN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1</a:t>
              </a:r>
              <a:r>
                <a:rPr lang="zh-CN" altLang="en-US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：上课时突然有了尿意，还有五分钟下课，再忍忍</a:t>
              </a:r>
              <a:r>
                <a:rPr lang="en-US" altLang="zh-CN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……</a:t>
              </a:r>
            </a:p>
            <a:p>
              <a:endParaRPr lang="en-US" altLang="zh-CN" sz="28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资料</a:t>
              </a:r>
              <a:r>
                <a:rPr lang="en-US" altLang="zh-CN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2</a:t>
              </a:r>
              <a:r>
                <a:rPr lang="zh-CN" altLang="en-US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：马上要上火车了，虽然没有尿意，还是去一趟吧。</a:t>
              </a:r>
              <a:endParaRPr lang="en-US" altLang="zh-CN" sz="28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endParaRPr lang="en-US" altLang="zh-CN" sz="28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endParaRPr>
            </a:p>
            <a:p>
              <a:r>
                <a:rPr lang="zh-CN" altLang="en-US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资料</a:t>
              </a:r>
              <a:r>
                <a:rPr lang="en-US" altLang="zh-CN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3</a:t>
              </a:r>
              <a:r>
                <a:rPr lang="zh-CN" altLang="en-US" sz="28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</a:rPr>
                <a:t>：婴儿需要用“尿不湿”，随着年龄的增长逐渐学会控制排尿。</a:t>
              </a:r>
            </a:p>
          </p:txBody>
        </p:sp>
      </p:grp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932940" y="1604645"/>
            <a:ext cx="8423818" cy="4878698"/>
            <a:chOff x="4269" y="3250"/>
            <a:chExt cx="10483" cy="5963"/>
          </a:xfrm>
        </p:grpSpPr>
        <p:pic>
          <p:nvPicPr>
            <p:cNvPr id="5" name="图片 4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4269" y="3347"/>
              <a:ext cx="4982" cy="5546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>
              <p:custDataLst>
                <p:tags r:id="rId4"/>
              </p:custDataLst>
            </p:nvPr>
          </p:nvSpPr>
          <p:spPr>
            <a:xfrm>
              <a:off x="5070" y="8650"/>
              <a:ext cx="3865" cy="56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黑体" panose="02010609060101010101" charset="-122"/>
                  <a:ea typeface="黑体" panose="02010609060101010101" charset="-122"/>
                </a:rPr>
                <a:t>大脑半球上面观</a:t>
              </a:r>
            </a:p>
          </p:txBody>
        </p:sp>
        <p:pic>
          <p:nvPicPr>
            <p:cNvPr id="7" name="图片 6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919" y="3250"/>
              <a:ext cx="4833" cy="4984"/>
            </a:xfrm>
            <a:prstGeom prst="rect">
              <a:avLst/>
            </a:prstGeom>
          </p:spPr>
        </p:pic>
      </p:grp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7260590" y="5761355"/>
            <a:ext cx="36080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</a:rPr>
              <a:t>颅脑断层解剖图谱</a:t>
            </a:r>
            <a:endParaRPr lang="en-US" altLang="zh-CN" sz="2400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</a:rPr>
              <a:t>（侧脑室顶部层面）</a:t>
            </a:r>
            <a:endParaRPr lang="en-US" altLang="zh-CN" sz="24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sz="2400" dirty="0"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32080" y="605155"/>
            <a:ext cx="6244590" cy="1143000"/>
            <a:chOff x="360" y="287"/>
            <a:chExt cx="9834" cy="1800"/>
          </a:xfrm>
        </p:grpSpPr>
        <p:sp>
          <p:nvSpPr>
            <p:cNvPr id="12" name="文本框 11"/>
            <p:cNvSpPr txBox="1"/>
            <p:nvPr/>
          </p:nvSpPr>
          <p:spPr>
            <a:xfrm>
              <a:off x="512" y="287"/>
              <a:ext cx="968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/>
                <a:t>1</a:t>
              </a:r>
              <a:r>
                <a:rPr lang="zh-CN" altLang="en-US" sz="2800" b="1"/>
                <a:t>、中枢神经系统</a:t>
              </a:r>
              <a:endParaRPr lang="en-US" altLang="zh-CN" sz="2800" b="1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60" y="1265"/>
              <a:ext cx="3080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/>
                <a:t>（</a:t>
              </a:r>
              <a:r>
                <a:rPr lang="en-US" altLang="zh-CN" sz="2800" b="1"/>
                <a:t>1</a:t>
              </a:r>
              <a:r>
                <a:rPr lang="zh-CN" altLang="en-US" sz="2800" b="1"/>
                <a:t>）脑</a:t>
              </a:r>
            </a:p>
          </p:txBody>
        </p:sp>
      </p:grpSp>
      <p:sp>
        <p:nvSpPr>
          <p:cNvPr id="15" name="文本框 14"/>
          <p:cNvSpPr txBox="1"/>
          <p:nvPr>
            <p:custDataLst>
              <p:tags r:id="rId2"/>
            </p:custDataLst>
          </p:nvPr>
        </p:nvSpPr>
        <p:spPr>
          <a:xfrm>
            <a:off x="140970" y="21590"/>
            <a:ext cx="7066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一、神经系统的基本结构</a:t>
            </a:r>
          </a:p>
        </p:txBody>
      </p:sp>
    </p:spTree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9240" y="287655"/>
            <a:ext cx="10700385" cy="3491865"/>
            <a:chOff x="424" y="453"/>
            <a:chExt cx="16851" cy="5499"/>
          </a:xfrm>
        </p:grpSpPr>
        <p:sp>
          <p:nvSpPr>
            <p:cNvPr id="8" name="文本框 7"/>
            <p:cNvSpPr txBox="1"/>
            <p:nvPr>
              <p:custDataLst>
                <p:tags r:id="rId3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五、神经系统的分级调节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4"/>
              </p:custDataLst>
            </p:nvPr>
          </p:nvSpPr>
          <p:spPr>
            <a:xfrm>
              <a:off x="449" y="1432"/>
              <a:ext cx="16826" cy="452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2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、神经系统对内脏活动的分级调节</a:t>
              </a:r>
            </a:p>
            <a:p>
              <a:pPr marL="0" lvl="1">
                <a:lnSpc>
                  <a:spcPct val="150000"/>
                </a:lnSpc>
              </a:pPr>
              <a:endParaRPr lang="zh-CN" altLang="en-US" sz="2800" b="1" dirty="0">
                <a:latin typeface="+mn-ea"/>
                <a:cs typeface="+mn-ea"/>
                <a:sym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375660" y="1773555"/>
            <a:ext cx="5934710" cy="4461510"/>
            <a:chOff x="4876" y="1060"/>
            <a:chExt cx="10598" cy="8236"/>
          </a:xfrm>
        </p:grpSpPr>
        <p:pic>
          <p:nvPicPr>
            <p:cNvPr id="6" name="图片 5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3133"/>
            <a:stretch>
              <a:fillRect/>
            </a:stretch>
          </p:blipFill>
          <p:spPr>
            <a:xfrm>
              <a:off x="4876" y="1060"/>
              <a:ext cx="10406" cy="6380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 rotWithShape="1">
            <a:blip r:embed="rId7"/>
            <a:srcRect t="82463"/>
            <a:stretch>
              <a:fillRect/>
            </a:stretch>
          </p:blipFill>
          <p:spPr>
            <a:xfrm>
              <a:off x="5068" y="7840"/>
              <a:ext cx="10407" cy="1456"/>
            </a:xfrm>
            <a:prstGeom prst="rect">
              <a:avLst/>
            </a:prstGeom>
          </p:spPr>
        </p:pic>
      </p:grp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55575" y="279400"/>
            <a:ext cx="10700385" cy="3492500"/>
            <a:chOff x="424" y="453"/>
            <a:chExt cx="16851" cy="5500"/>
          </a:xfrm>
        </p:grpSpPr>
        <p:sp>
          <p:nvSpPr>
            <p:cNvPr id="8" name="文本框 7"/>
            <p:cNvSpPr txBox="1"/>
            <p:nvPr>
              <p:custDataLst>
                <p:tags r:id="rId32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六、人脑的高级功能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33"/>
              </p:custDataLst>
            </p:nvPr>
          </p:nvSpPr>
          <p:spPr>
            <a:xfrm>
              <a:off x="449" y="1432"/>
              <a:ext cx="16826" cy="452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1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、语言功能</a:t>
              </a:r>
            </a:p>
            <a:p>
              <a:pPr marL="0" lvl="1">
                <a:lnSpc>
                  <a:spcPct val="150000"/>
                </a:lnSpc>
              </a:pPr>
              <a:endParaRPr lang="zh-CN" altLang="en-US" sz="2800" b="1" dirty="0">
                <a:latin typeface="+mn-ea"/>
                <a:cs typeface="+mn-ea"/>
                <a:sym typeface="+mn-ea"/>
              </a:endParaRPr>
            </a:p>
          </p:txBody>
        </p:sp>
      </p:grpSp>
      <p:grpSp>
        <p:nvGrpSpPr>
          <p:cNvPr id="6" name="Group 3"/>
          <p:cNvGrpSpPr/>
          <p:nvPr/>
        </p:nvGrpSpPr>
        <p:grpSpPr bwMode="auto">
          <a:xfrm>
            <a:off x="327660" y="2332355"/>
            <a:ext cx="10528300" cy="3675380"/>
            <a:chOff x="774" y="1872"/>
            <a:chExt cx="3978" cy="1296"/>
          </a:xfrm>
        </p:grpSpPr>
        <p:sp>
          <p:nvSpPr>
            <p:cNvPr id="7" name="Freeform 4"/>
            <p:cNvSpPr/>
            <p:nvPr>
              <p:custDataLst>
                <p:tags r:id="rId1"/>
              </p:custDataLst>
            </p:nvPr>
          </p:nvSpPr>
          <p:spPr bwMode="auto">
            <a:xfrm>
              <a:off x="1976" y="1999"/>
              <a:ext cx="1479" cy="1065"/>
            </a:xfrm>
            <a:custGeom>
              <a:avLst/>
              <a:gdLst/>
              <a:ahLst/>
              <a:cxnLst>
                <a:cxn ang="0">
                  <a:pos x="555" y="788"/>
                </a:cxn>
                <a:cxn ang="0">
                  <a:pos x="522" y="831"/>
                </a:cxn>
                <a:cxn ang="0">
                  <a:pos x="490" y="823"/>
                </a:cxn>
                <a:cxn ang="0">
                  <a:pos x="392" y="913"/>
                </a:cxn>
                <a:cxn ang="0">
                  <a:pos x="196" y="859"/>
                </a:cxn>
                <a:cxn ang="0">
                  <a:pos x="98" y="788"/>
                </a:cxn>
                <a:cxn ang="0">
                  <a:pos x="33" y="680"/>
                </a:cxn>
                <a:cxn ang="0">
                  <a:pos x="0" y="627"/>
                </a:cxn>
                <a:cxn ang="0">
                  <a:pos x="16" y="519"/>
                </a:cxn>
                <a:cxn ang="0">
                  <a:pos x="67" y="416"/>
                </a:cxn>
                <a:cxn ang="0">
                  <a:pos x="100" y="363"/>
                </a:cxn>
                <a:cxn ang="0">
                  <a:pos x="198" y="255"/>
                </a:cxn>
                <a:cxn ang="0">
                  <a:pos x="278" y="215"/>
                </a:cxn>
                <a:cxn ang="0">
                  <a:pos x="375" y="143"/>
                </a:cxn>
                <a:cxn ang="0">
                  <a:pos x="669" y="36"/>
                </a:cxn>
                <a:cxn ang="0">
                  <a:pos x="865" y="0"/>
                </a:cxn>
                <a:cxn ang="0">
                  <a:pos x="1094" y="36"/>
                </a:cxn>
                <a:cxn ang="0">
                  <a:pos x="1192" y="72"/>
                </a:cxn>
                <a:cxn ang="0">
                  <a:pos x="1292" y="112"/>
                </a:cxn>
                <a:cxn ang="0">
                  <a:pos x="1273" y="143"/>
                </a:cxn>
                <a:cxn ang="0">
                  <a:pos x="1388" y="179"/>
                </a:cxn>
                <a:cxn ang="0">
                  <a:pos x="1486" y="233"/>
                </a:cxn>
                <a:cxn ang="0">
                  <a:pos x="1616" y="269"/>
                </a:cxn>
                <a:cxn ang="0">
                  <a:pos x="1700" y="327"/>
                </a:cxn>
                <a:cxn ang="0">
                  <a:pos x="1730" y="376"/>
                </a:cxn>
                <a:cxn ang="0">
                  <a:pos x="1796" y="483"/>
                </a:cxn>
                <a:cxn ang="0">
                  <a:pos x="1877" y="573"/>
                </a:cxn>
                <a:cxn ang="0">
                  <a:pos x="1926" y="680"/>
                </a:cxn>
                <a:cxn ang="0">
                  <a:pos x="1975" y="734"/>
                </a:cxn>
                <a:cxn ang="0">
                  <a:pos x="1994" y="864"/>
                </a:cxn>
                <a:cxn ang="0">
                  <a:pos x="1959" y="1002"/>
                </a:cxn>
                <a:cxn ang="0">
                  <a:pos x="1861" y="1038"/>
                </a:cxn>
                <a:cxn ang="0">
                  <a:pos x="1845" y="1092"/>
                </a:cxn>
                <a:cxn ang="0">
                  <a:pos x="1779" y="1110"/>
                </a:cxn>
                <a:cxn ang="0">
                  <a:pos x="1322" y="1181"/>
                </a:cxn>
                <a:cxn ang="0">
                  <a:pos x="1094" y="1253"/>
                </a:cxn>
                <a:cxn ang="0">
                  <a:pos x="898" y="1235"/>
                </a:cxn>
                <a:cxn ang="0">
                  <a:pos x="769" y="1204"/>
                </a:cxn>
                <a:cxn ang="0">
                  <a:pos x="669" y="1164"/>
                </a:cxn>
                <a:cxn ang="0">
                  <a:pos x="606" y="1132"/>
                </a:cxn>
                <a:cxn ang="0">
                  <a:pos x="525" y="1025"/>
                </a:cxn>
                <a:cxn ang="0">
                  <a:pos x="507" y="936"/>
                </a:cxn>
                <a:cxn ang="0">
                  <a:pos x="555" y="788"/>
                </a:cxn>
              </a:cxnLst>
              <a:rect l="0" t="0" r="r" b="b"/>
              <a:pathLst>
                <a:path w="1996" h="1253">
                  <a:moveTo>
                    <a:pt x="555" y="788"/>
                  </a:moveTo>
                  <a:cubicBezTo>
                    <a:pt x="539" y="782"/>
                    <a:pt x="627" y="771"/>
                    <a:pt x="522" y="831"/>
                  </a:cubicBezTo>
                  <a:cubicBezTo>
                    <a:pt x="507" y="839"/>
                    <a:pt x="500" y="808"/>
                    <a:pt x="490" y="823"/>
                  </a:cubicBezTo>
                  <a:cubicBezTo>
                    <a:pt x="465" y="865"/>
                    <a:pt x="428" y="887"/>
                    <a:pt x="392" y="913"/>
                  </a:cubicBezTo>
                  <a:cubicBezTo>
                    <a:pt x="343" y="905"/>
                    <a:pt x="239" y="890"/>
                    <a:pt x="196" y="859"/>
                  </a:cubicBezTo>
                  <a:cubicBezTo>
                    <a:pt x="163" y="835"/>
                    <a:pt x="98" y="788"/>
                    <a:pt x="98" y="788"/>
                  </a:cubicBezTo>
                  <a:cubicBezTo>
                    <a:pt x="76" y="752"/>
                    <a:pt x="54" y="716"/>
                    <a:pt x="33" y="680"/>
                  </a:cubicBezTo>
                  <a:cubicBezTo>
                    <a:pt x="22" y="662"/>
                    <a:pt x="0" y="627"/>
                    <a:pt x="0" y="627"/>
                  </a:cubicBezTo>
                  <a:cubicBezTo>
                    <a:pt x="5" y="591"/>
                    <a:pt x="3" y="553"/>
                    <a:pt x="16" y="519"/>
                  </a:cubicBezTo>
                  <a:cubicBezTo>
                    <a:pt x="26" y="487"/>
                    <a:pt x="53" y="443"/>
                    <a:pt x="67" y="416"/>
                  </a:cubicBezTo>
                  <a:cubicBezTo>
                    <a:pt x="82" y="390"/>
                    <a:pt x="78" y="389"/>
                    <a:pt x="100" y="363"/>
                  </a:cubicBezTo>
                  <a:cubicBezTo>
                    <a:pt x="122" y="337"/>
                    <a:pt x="169" y="280"/>
                    <a:pt x="198" y="255"/>
                  </a:cubicBezTo>
                  <a:cubicBezTo>
                    <a:pt x="220" y="220"/>
                    <a:pt x="243" y="236"/>
                    <a:pt x="278" y="215"/>
                  </a:cubicBezTo>
                  <a:cubicBezTo>
                    <a:pt x="312" y="193"/>
                    <a:pt x="338" y="156"/>
                    <a:pt x="375" y="143"/>
                  </a:cubicBezTo>
                  <a:cubicBezTo>
                    <a:pt x="473" y="107"/>
                    <a:pt x="571" y="72"/>
                    <a:pt x="669" y="36"/>
                  </a:cubicBezTo>
                  <a:cubicBezTo>
                    <a:pt x="732" y="13"/>
                    <a:pt x="801" y="18"/>
                    <a:pt x="865" y="0"/>
                  </a:cubicBezTo>
                  <a:cubicBezTo>
                    <a:pt x="941" y="12"/>
                    <a:pt x="1018" y="24"/>
                    <a:pt x="1094" y="36"/>
                  </a:cubicBezTo>
                  <a:cubicBezTo>
                    <a:pt x="1128" y="41"/>
                    <a:pt x="1159" y="60"/>
                    <a:pt x="1192" y="72"/>
                  </a:cubicBezTo>
                  <a:cubicBezTo>
                    <a:pt x="1208" y="78"/>
                    <a:pt x="1292" y="112"/>
                    <a:pt x="1292" y="112"/>
                  </a:cubicBezTo>
                  <a:cubicBezTo>
                    <a:pt x="1303" y="130"/>
                    <a:pt x="1257" y="131"/>
                    <a:pt x="1273" y="143"/>
                  </a:cubicBezTo>
                  <a:cubicBezTo>
                    <a:pt x="1306" y="167"/>
                    <a:pt x="1352" y="160"/>
                    <a:pt x="1388" y="179"/>
                  </a:cubicBezTo>
                  <a:cubicBezTo>
                    <a:pt x="1467" y="223"/>
                    <a:pt x="1404" y="210"/>
                    <a:pt x="1486" y="233"/>
                  </a:cubicBezTo>
                  <a:cubicBezTo>
                    <a:pt x="1523" y="243"/>
                    <a:pt x="1579" y="248"/>
                    <a:pt x="1616" y="269"/>
                  </a:cubicBezTo>
                  <a:cubicBezTo>
                    <a:pt x="1742" y="338"/>
                    <a:pt x="1577" y="282"/>
                    <a:pt x="1700" y="327"/>
                  </a:cubicBezTo>
                  <a:cubicBezTo>
                    <a:pt x="1705" y="345"/>
                    <a:pt x="1722" y="359"/>
                    <a:pt x="1730" y="376"/>
                  </a:cubicBezTo>
                  <a:cubicBezTo>
                    <a:pt x="1750" y="414"/>
                    <a:pt x="1796" y="483"/>
                    <a:pt x="1796" y="483"/>
                  </a:cubicBezTo>
                  <a:cubicBezTo>
                    <a:pt x="1828" y="627"/>
                    <a:pt x="1779" y="501"/>
                    <a:pt x="1877" y="573"/>
                  </a:cubicBezTo>
                  <a:cubicBezTo>
                    <a:pt x="1923" y="606"/>
                    <a:pt x="1900" y="637"/>
                    <a:pt x="1926" y="680"/>
                  </a:cubicBezTo>
                  <a:cubicBezTo>
                    <a:pt x="1939" y="702"/>
                    <a:pt x="1959" y="716"/>
                    <a:pt x="1975" y="734"/>
                  </a:cubicBezTo>
                  <a:cubicBezTo>
                    <a:pt x="1984" y="764"/>
                    <a:pt x="1996" y="820"/>
                    <a:pt x="1994" y="864"/>
                  </a:cubicBezTo>
                  <a:cubicBezTo>
                    <a:pt x="1992" y="908"/>
                    <a:pt x="1981" y="974"/>
                    <a:pt x="1959" y="1002"/>
                  </a:cubicBezTo>
                  <a:cubicBezTo>
                    <a:pt x="1946" y="1037"/>
                    <a:pt x="1861" y="1038"/>
                    <a:pt x="1861" y="1038"/>
                  </a:cubicBezTo>
                  <a:cubicBezTo>
                    <a:pt x="1856" y="1056"/>
                    <a:pt x="1858" y="1080"/>
                    <a:pt x="1845" y="1092"/>
                  </a:cubicBezTo>
                  <a:cubicBezTo>
                    <a:pt x="1827" y="1107"/>
                    <a:pt x="1801" y="1103"/>
                    <a:pt x="1779" y="1110"/>
                  </a:cubicBezTo>
                  <a:cubicBezTo>
                    <a:pt x="1542" y="1187"/>
                    <a:pt x="1685" y="1160"/>
                    <a:pt x="1322" y="1181"/>
                  </a:cubicBezTo>
                  <a:cubicBezTo>
                    <a:pt x="1243" y="1210"/>
                    <a:pt x="1175" y="1235"/>
                    <a:pt x="1094" y="1253"/>
                  </a:cubicBezTo>
                  <a:cubicBezTo>
                    <a:pt x="1028" y="1247"/>
                    <a:pt x="962" y="1247"/>
                    <a:pt x="898" y="1235"/>
                  </a:cubicBezTo>
                  <a:cubicBezTo>
                    <a:pt x="847" y="1227"/>
                    <a:pt x="808" y="1216"/>
                    <a:pt x="769" y="1204"/>
                  </a:cubicBezTo>
                  <a:cubicBezTo>
                    <a:pt x="731" y="1192"/>
                    <a:pt x="697" y="1175"/>
                    <a:pt x="669" y="1164"/>
                  </a:cubicBezTo>
                  <a:cubicBezTo>
                    <a:pt x="615" y="1149"/>
                    <a:pt x="606" y="1132"/>
                    <a:pt x="606" y="1132"/>
                  </a:cubicBezTo>
                  <a:cubicBezTo>
                    <a:pt x="589" y="1107"/>
                    <a:pt x="535" y="1061"/>
                    <a:pt x="525" y="1025"/>
                  </a:cubicBezTo>
                  <a:cubicBezTo>
                    <a:pt x="509" y="992"/>
                    <a:pt x="501" y="975"/>
                    <a:pt x="507" y="936"/>
                  </a:cubicBezTo>
                  <a:cubicBezTo>
                    <a:pt x="511" y="894"/>
                    <a:pt x="555" y="788"/>
                    <a:pt x="555" y="788"/>
                  </a:cubicBezTo>
                  <a:close/>
                </a:path>
              </a:pathLst>
            </a:custGeom>
            <a:solidFill>
              <a:srgbClr val="FFCC99"/>
            </a:solidFill>
            <a:ln w="3175" cap="flat" cmpd="sng">
              <a:solidFill>
                <a:srgbClr val="FFCC99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9" name="Freeform 5" descr="60%"/>
            <p:cNvSpPr/>
            <p:nvPr>
              <p:custDataLst>
                <p:tags r:id="rId2"/>
              </p:custDataLst>
            </p:nvPr>
          </p:nvSpPr>
          <p:spPr bwMode="auto">
            <a:xfrm>
              <a:off x="2205" y="2350"/>
              <a:ext cx="284" cy="351"/>
            </a:xfrm>
            <a:custGeom>
              <a:avLst/>
              <a:gdLst/>
              <a:ahLst/>
              <a:cxnLst>
                <a:cxn ang="0">
                  <a:pos x="120" y="362"/>
                </a:cxn>
                <a:cxn ang="0">
                  <a:pos x="135" y="317"/>
                </a:cxn>
                <a:cxn ang="0">
                  <a:pos x="0" y="272"/>
                </a:cxn>
                <a:cxn ang="0">
                  <a:pos x="90" y="242"/>
                </a:cxn>
                <a:cxn ang="0">
                  <a:pos x="195" y="77"/>
                </a:cxn>
                <a:cxn ang="0">
                  <a:pos x="285" y="67"/>
                </a:cxn>
                <a:cxn ang="0">
                  <a:pos x="405" y="172"/>
                </a:cxn>
                <a:cxn ang="0">
                  <a:pos x="330" y="302"/>
                </a:cxn>
                <a:cxn ang="0">
                  <a:pos x="300" y="437"/>
                </a:cxn>
                <a:cxn ang="0">
                  <a:pos x="240" y="362"/>
                </a:cxn>
                <a:cxn ang="0">
                  <a:pos x="120" y="362"/>
                </a:cxn>
              </a:cxnLst>
              <a:rect l="0" t="0" r="r" b="b"/>
              <a:pathLst>
                <a:path w="405" h="450">
                  <a:moveTo>
                    <a:pt x="120" y="362"/>
                  </a:moveTo>
                  <a:cubicBezTo>
                    <a:pt x="125" y="347"/>
                    <a:pt x="141" y="332"/>
                    <a:pt x="135" y="317"/>
                  </a:cubicBezTo>
                  <a:cubicBezTo>
                    <a:pt x="120" y="279"/>
                    <a:pt x="15" y="274"/>
                    <a:pt x="0" y="272"/>
                  </a:cubicBezTo>
                  <a:cubicBezTo>
                    <a:pt x="30" y="262"/>
                    <a:pt x="80" y="272"/>
                    <a:pt x="90" y="242"/>
                  </a:cubicBezTo>
                  <a:cubicBezTo>
                    <a:pt x="120" y="152"/>
                    <a:pt x="115" y="130"/>
                    <a:pt x="195" y="77"/>
                  </a:cubicBezTo>
                  <a:cubicBezTo>
                    <a:pt x="274" y="90"/>
                    <a:pt x="255" y="0"/>
                    <a:pt x="285" y="67"/>
                  </a:cubicBezTo>
                  <a:cubicBezTo>
                    <a:pt x="298" y="96"/>
                    <a:pt x="375" y="127"/>
                    <a:pt x="405" y="172"/>
                  </a:cubicBezTo>
                  <a:cubicBezTo>
                    <a:pt x="400" y="197"/>
                    <a:pt x="337" y="277"/>
                    <a:pt x="330" y="302"/>
                  </a:cubicBezTo>
                  <a:cubicBezTo>
                    <a:pt x="322" y="333"/>
                    <a:pt x="300" y="437"/>
                    <a:pt x="300" y="437"/>
                  </a:cubicBezTo>
                  <a:cubicBezTo>
                    <a:pt x="282" y="450"/>
                    <a:pt x="270" y="374"/>
                    <a:pt x="240" y="362"/>
                  </a:cubicBezTo>
                  <a:cubicBezTo>
                    <a:pt x="210" y="350"/>
                    <a:pt x="145" y="362"/>
                    <a:pt x="120" y="362"/>
                  </a:cubicBezTo>
                  <a:close/>
                </a:path>
              </a:pathLst>
            </a:custGeom>
            <a:pattFill prst="pct60">
              <a:fgClr>
                <a:srgbClr val="000000"/>
              </a:fgClr>
              <a:bgClr>
                <a:srgbClr val="FFFFFF"/>
              </a:bgClr>
            </a:pattFill>
            <a:ln w="31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0" name="Freeform 6" descr="编织物"/>
            <p:cNvSpPr/>
            <p:nvPr>
              <p:custDataLst>
                <p:tags r:id="rId3"/>
              </p:custDataLst>
            </p:nvPr>
          </p:nvSpPr>
          <p:spPr bwMode="auto">
            <a:xfrm>
              <a:off x="2409" y="2496"/>
              <a:ext cx="419" cy="305"/>
            </a:xfrm>
            <a:custGeom>
              <a:avLst/>
              <a:gdLst/>
              <a:ahLst/>
              <a:cxnLst>
                <a:cxn ang="0">
                  <a:pos x="17" y="105"/>
                </a:cxn>
                <a:cxn ang="0">
                  <a:pos x="107" y="165"/>
                </a:cxn>
                <a:cxn ang="0">
                  <a:pos x="197" y="150"/>
                </a:cxn>
                <a:cxn ang="0">
                  <a:pos x="317" y="75"/>
                </a:cxn>
                <a:cxn ang="0">
                  <a:pos x="392" y="45"/>
                </a:cxn>
                <a:cxn ang="0">
                  <a:pos x="512" y="15"/>
                </a:cxn>
                <a:cxn ang="0">
                  <a:pos x="557" y="90"/>
                </a:cxn>
                <a:cxn ang="0">
                  <a:pos x="587" y="195"/>
                </a:cxn>
                <a:cxn ang="0">
                  <a:pos x="497" y="165"/>
                </a:cxn>
                <a:cxn ang="0">
                  <a:pos x="392" y="210"/>
                </a:cxn>
                <a:cxn ang="0">
                  <a:pos x="182" y="390"/>
                </a:cxn>
                <a:cxn ang="0">
                  <a:pos x="77" y="375"/>
                </a:cxn>
                <a:cxn ang="0">
                  <a:pos x="47" y="330"/>
                </a:cxn>
                <a:cxn ang="0">
                  <a:pos x="17" y="105"/>
                </a:cxn>
              </a:cxnLst>
              <a:rect l="0" t="0" r="r" b="b"/>
              <a:pathLst>
                <a:path w="597" h="390">
                  <a:moveTo>
                    <a:pt x="17" y="105"/>
                  </a:moveTo>
                  <a:cubicBezTo>
                    <a:pt x="47" y="125"/>
                    <a:pt x="77" y="145"/>
                    <a:pt x="107" y="165"/>
                  </a:cubicBezTo>
                  <a:cubicBezTo>
                    <a:pt x="132" y="182"/>
                    <a:pt x="167" y="154"/>
                    <a:pt x="197" y="150"/>
                  </a:cubicBezTo>
                  <a:cubicBezTo>
                    <a:pt x="229" y="138"/>
                    <a:pt x="285" y="93"/>
                    <a:pt x="317" y="75"/>
                  </a:cubicBezTo>
                  <a:cubicBezTo>
                    <a:pt x="349" y="57"/>
                    <a:pt x="360" y="55"/>
                    <a:pt x="392" y="45"/>
                  </a:cubicBezTo>
                  <a:cubicBezTo>
                    <a:pt x="437" y="15"/>
                    <a:pt x="467" y="0"/>
                    <a:pt x="512" y="15"/>
                  </a:cubicBezTo>
                  <a:cubicBezTo>
                    <a:pt x="547" y="18"/>
                    <a:pt x="552" y="58"/>
                    <a:pt x="557" y="90"/>
                  </a:cubicBezTo>
                  <a:cubicBezTo>
                    <a:pt x="569" y="120"/>
                    <a:pt x="597" y="183"/>
                    <a:pt x="587" y="195"/>
                  </a:cubicBezTo>
                  <a:cubicBezTo>
                    <a:pt x="573" y="223"/>
                    <a:pt x="527" y="155"/>
                    <a:pt x="497" y="165"/>
                  </a:cubicBezTo>
                  <a:cubicBezTo>
                    <a:pt x="437" y="180"/>
                    <a:pt x="467" y="135"/>
                    <a:pt x="392" y="210"/>
                  </a:cubicBezTo>
                  <a:cubicBezTo>
                    <a:pt x="337" y="224"/>
                    <a:pt x="230" y="358"/>
                    <a:pt x="182" y="390"/>
                  </a:cubicBezTo>
                  <a:cubicBezTo>
                    <a:pt x="147" y="385"/>
                    <a:pt x="109" y="389"/>
                    <a:pt x="77" y="375"/>
                  </a:cubicBezTo>
                  <a:cubicBezTo>
                    <a:pt x="61" y="368"/>
                    <a:pt x="54" y="346"/>
                    <a:pt x="47" y="330"/>
                  </a:cubicBezTo>
                  <a:cubicBezTo>
                    <a:pt x="3" y="232"/>
                    <a:pt x="0" y="204"/>
                    <a:pt x="17" y="105"/>
                  </a:cubicBezTo>
                  <a:close/>
                </a:path>
              </a:pathLst>
            </a:custGeom>
            <a:pattFill prst="weave">
              <a:fgClr>
                <a:srgbClr val="FFCC99"/>
              </a:fgClr>
              <a:bgClr>
                <a:srgbClr val="FFFFFF"/>
              </a:bgClr>
            </a:pattFill>
            <a:ln w="3175" cap="flat" cmpd="sng">
              <a:solidFill>
                <a:srgbClr val="FFCC99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1" name="Freeform 7" descr="小棋盘"/>
            <p:cNvSpPr/>
            <p:nvPr>
              <p:custDataLst>
                <p:tags r:id="rId4"/>
              </p:custDataLst>
            </p:nvPr>
          </p:nvSpPr>
          <p:spPr bwMode="auto">
            <a:xfrm>
              <a:off x="2767" y="2415"/>
              <a:ext cx="262" cy="245"/>
            </a:xfrm>
            <a:custGeom>
              <a:avLst/>
              <a:gdLst/>
              <a:ahLst/>
              <a:cxnLst>
                <a:cxn ang="0">
                  <a:pos x="7" y="43"/>
                </a:cxn>
                <a:cxn ang="0">
                  <a:pos x="202" y="13"/>
                </a:cxn>
                <a:cxn ang="0">
                  <a:pos x="307" y="43"/>
                </a:cxn>
                <a:cxn ang="0">
                  <a:pos x="367" y="118"/>
                </a:cxn>
                <a:cxn ang="0">
                  <a:pos x="367" y="208"/>
                </a:cxn>
                <a:cxn ang="0">
                  <a:pos x="337" y="298"/>
                </a:cxn>
                <a:cxn ang="0">
                  <a:pos x="292" y="313"/>
                </a:cxn>
                <a:cxn ang="0">
                  <a:pos x="202" y="313"/>
                </a:cxn>
                <a:cxn ang="0">
                  <a:pos x="142" y="298"/>
                </a:cxn>
                <a:cxn ang="0">
                  <a:pos x="82" y="268"/>
                </a:cxn>
              </a:cxnLst>
              <a:rect l="0" t="0" r="r" b="b"/>
              <a:pathLst>
                <a:path w="374" h="315">
                  <a:moveTo>
                    <a:pt x="7" y="43"/>
                  </a:moveTo>
                  <a:cubicBezTo>
                    <a:pt x="36" y="42"/>
                    <a:pt x="142" y="0"/>
                    <a:pt x="202" y="13"/>
                  </a:cubicBezTo>
                  <a:cubicBezTo>
                    <a:pt x="252" y="13"/>
                    <a:pt x="279" y="26"/>
                    <a:pt x="307" y="43"/>
                  </a:cubicBezTo>
                  <a:cubicBezTo>
                    <a:pt x="335" y="60"/>
                    <a:pt x="357" y="90"/>
                    <a:pt x="367" y="118"/>
                  </a:cubicBezTo>
                  <a:cubicBezTo>
                    <a:pt x="362" y="163"/>
                    <a:pt x="374" y="163"/>
                    <a:pt x="367" y="208"/>
                  </a:cubicBezTo>
                  <a:cubicBezTo>
                    <a:pt x="364" y="224"/>
                    <a:pt x="348" y="287"/>
                    <a:pt x="337" y="298"/>
                  </a:cubicBezTo>
                  <a:cubicBezTo>
                    <a:pt x="326" y="309"/>
                    <a:pt x="307" y="308"/>
                    <a:pt x="292" y="313"/>
                  </a:cubicBezTo>
                  <a:cubicBezTo>
                    <a:pt x="269" y="314"/>
                    <a:pt x="227" y="315"/>
                    <a:pt x="202" y="313"/>
                  </a:cubicBezTo>
                  <a:cubicBezTo>
                    <a:pt x="177" y="311"/>
                    <a:pt x="162" y="306"/>
                    <a:pt x="142" y="298"/>
                  </a:cubicBezTo>
                  <a:cubicBezTo>
                    <a:pt x="0" y="265"/>
                    <a:pt x="141" y="268"/>
                    <a:pt x="82" y="268"/>
                  </a:cubicBezTo>
                </a:path>
              </a:pathLst>
            </a:custGeom>
            <a:pattFill prst="smCheck">
              <a:fgClr>
                <a:srgbClr val="CC99FF"/>
              </a:fgClr>
              <a:bgClr>
                <a:srgbClr val="FFFFFF"/>
              </a:bgClr>
            </a:pattFill>
            <a:ln w="3175" cap="flat" cmpd="sng">
              <a:solidFill>
                <a:srgbClr val="CC99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2" name="Freeform 8" descr="30%"/>
            <p:cNvSpPr/>
            <p:nvPr>
              <p:custDataLst>
                <p:tags r:id="rId5"/>
              </p:custDataLst>
            </p:nvPr>
          </p:nvSpPr>
          <p:spPr bwMode="auto">
            <a:xfrm>
              <a:off x="2373" y="2173"/>
              <a:ext cx="271" cy="304"/>
            </a:xfrm>
            <a:custGeom>
              <a:avLst/>
              <a:gdLst/>
              <a:ahLst/>
              <a:cxnLst>
                <a:cxn ang="0">
                  <a:pos x="0" y="309"/>
                </a:cxn>
                <a:cxn ang="0">
                  <a:pos x="60" y="180"/>
                </a:cxn>
                <a:cxn ang="0">
                  <a:pos x="0" y="90"/>
                </a:cxn>
                <a:cxn ang="0">
                  <a:pos x="120" y="0"/>
                </a:cxn>
                <a:cxn ang="0">
                  <a:pos x="135" y="45"/>
                </a:cxn>
                <a:cxn ang="0">
                  <a:pos x="180" y="60"/>
                </a:cxn>
                <a:cxn ang="0">
                  <a:pos x="225" y="90"/>
                </a:cxn>
                <a:cxn ang="0">
                  <a:pos x="375" y="180"/>
                </a:cxn>
                <a:cxn ang="0">
                  <a:pos x="300" y="285"/>
                </a:cxn>
                <a:cxn ang="0">
                  <a:pos x="240" y="300"/>
                </a:cxn>
                <a:cxn ang="0">
                  <a:pos x="225" y="360"/>
                </a:cxn>
                <a:cxn ang="0">
                  <a:pos x="135" y="390"/>
                </a:cxn>
              </a:cxnLst>
              <a:rect l="0" t="0" r="r" b="b"/>
              <a:pathLst>
                <a:path w="386" h="390">
                  <a:moveTo>
                    <a:pt x="0" y="309"/>
                  </a:moveTo>
                  <a:cubicBezTo>
                    <a:pt x="5" y="294"/>
                    <a:pt x="65" y="195"/>
                    <a:pt x="60" y="180"/>
                  </a:cubicBezTo>
                  <a:cubicBezTo>
                    <a:pt x="49" y="146"/>
                    <a:pt x="0" y="90"/>
                    <a:pt x="0" y="90"/>
                  </a:cubicBezTo>
                  <a:cubicBezTo>
                    <a:pt x="61" y="50"/>
                    <a:pt x="52" y="23"/>
                    <a:pt x="120" y="0"/>
                  </a:cubicBezTo>
                  <a:cubicBezTo>
                    <a:pt x="125" y="15"/>
                    <a:pt x="124" y="34"/>
                    <a:pt x="135" y="45"/>
                  </a:cubicBezTo>
                  <a:cubicBezTo>
                    <a:pt x="146" y="56"/>
                    <a:pt x="166" y="53"/>
                    <a:pt x="180" y="60"/>
                  </a:cubicBezTo>
                  <a:cubicBezTo>
                    <a:pt x="196" y="68"/>
                    <a:pt x="209" y="83"/>
                    <a:pt x="225" y="90"/>
                  </a:cubicBezTo>
                  <a:cubicBezTo>
                    <a:pt x="386" y="161"/>
                    <a:pt x="273" y="112"/>
                    <a:pt x="375" y="180"/>
                  </a:cubicBezTo>
                  <a:cubicBezTo>
                    <a:pt x="369" y="198"/>
                    <a:pt x="331" y="265"/>
                    <a:pt x="300" y="285"/>
                  </a:cubicBezTo>
                  <a:cubicBezTo>
                    <a:pt x="283" y="296"/>
                    <a:pt x="260" y="295"/>
                    <a:pt x="240" y="300"/>
                  </a:cubicBezTo>
                  <a:cubicBezTo>
                    <a:pt x="235" y="320"/>
                    <a:pt x="241" y="347"/>
                    <a:pt x="225" y="360"/>
                  </a:cubicBezTo>
                  <a:cubicBezTo>
                    <a:pt x="201" y="381"/>
                    <a:pt x="135" y="390"/>
                    <a:pt x="135" y="390"/>
                  </a:cubicBezTo>
                </a:path>
              </a:pathLst>
            </a:custGeom>
            <a:pattFill prst="pct30">
              <a:fgClr>
                <a:srgbClr val="33CCCC"/>
              </a:fgClr>
              <a:bgClr>
                <a:srgbClr val="FFFFFF"/>
              </a:bgClr>
            </a:pattFill>
            <a:ln w="3175" cap="flat" cmpd="sng">
              <a:solidFill>
                <a:srgbClr val="33CCC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3" name="Line 9"/>
            <p:cNvSpPr>
              <a:spLocks noChangeShapeType="1"/>
            </p:cNvSpPr>
            <p:nvPr>
              <p:custDataLst>
                <p:tags r:id="rId6"/>
              </p:custDataLst>
            </p:nvPr>
          </p:nvSpPr>
          <p:spPr bwMode="auto">
            <a:xfrm>
              <a:off x="1861" y="2555"/>
              <a:ext cx="512" cy="0"/>
            </a:xfrm>
            <a:prstGeom prst="line">
              <a:avLst/>
            </a:prstGeom>
            <a:noFill/>
            <a:ln w="3175">
              <a:solidFill>
                <a:srgbClr val="000000"/>
              </a:solidFill>
              <a:round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4" name="Freeform 10"/>
            <p:cNvSpPr/>
            <p:nvPr>
              <p:custDataLst>
                <p:tags r:id="rId7"/>
              </p:custDataLst>
            </p:nvPr>
          </p:nvSpPr>
          <p:spPr bwMode="auto">
            <a:xfrm rot="610951">
              <a:off x="2762" y="2276"/>
              <a:ext cx="484" cy="231"/>
            </a:xfrm>
            <a:custGeom>
              <a:avLst/>
              <a:gdLst/>
              <a:ahLst/>
              <a:cxnLst>
                <a:cxn ang="0">
                  <a:pos x="0" y="297"/>
                </a:cxn>
                <a:cxn ang="0">
                  <a:pos x="135" y="237"/>
                </a:cxn>
                <a:cxn ang="0">
                  <a:pos x="360" y="102"/>
                </a:cxn>
                <a:cxn ang="0">
                  <a:pos x="375" y="57"/>
                </a:cxn>
                <a:cxn ang="0">
                  <a:pos x="690" y="12"/>
                </a:cxn>
              </a:cxnLst>
              <a:rect l="0" t="0" r="r" b="b"/>
              <a:pathLst>
                <a:path w="690" h="297">
                  <a:moveTo>
                    <a:pt x="0" y="297"/>
                  </a:moveTo>
                  <a:cubicBezTo>
                    <a:pt x="71" y="249"/>
                    <a:pt x="28" y="273"/>
                    <a:pt x="135" y="237"/>
                  </a:cubicBezTo>
                  <a:cubicBezTo>
                    <a:pt x="210" y="212"/>
                    <a:pt x="273" y="131"/>
                    <a:pt x="360" y="102"/>
                  </a:cubicBezTo>
                  <a:cubicBezTo>
                    <a:pt x="365" y="87"/>
                    <a:pt x="362" y="66"/>
                    <a:pt x="375" y="57"/>
                  </a:cubicBezTo>
                  <a:cubicBezTo>
                    <a:pt x="455" y="0"/>
                    <a:pt x="609" y="12"/>
                    <a:pt x="690" y="12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5" name="Freeform 11"/>
            <p:cNvSpPr/>
            <p:nvPr>
              <p:custDataLst>
                <p:tags r:id="rId8"/>
              </p:custDataLst>
            </p:nvPr>
          </p:nvSpPr>
          <p:spPr bwMode="auto">
            <a:xfrm>
              <a:off x="3004" y="2425"/>
              <a:ext cx="294" cy="48"/>
            </a:xfrm>
            <a:custGeom>
              <a:avLst/>
              <a:gdLst/>
              <a:ahLst/>
              <a:cxnLst>
                <a:cxn ang="0">
                  <a:pos x="0" y="62"/>
                </a:cxn>
                <a:cxn ang="0">
                  <a:pos x="75" y="47"/>
                </a:cxn>
                <a:cxn ang="0">
                  <a:pos x="240" y="32"/>
                </a:cxn>
                <a:cxn ang="0">
                  <a:pos x="345" y="2"/>
                </a:cxn>
              </a:cxnLst>
              <a:rect l="0" t="0" r="r" b="b"/>
              <a:pathLst>
                <a:path w="419" h="62">
                  <a:moveTo>
                    <a:pt x="0" y="62"/>
                  </a:moveTo>
                  <a:cubicBezTo>
                    <a:pt x="25" y="57"/>
                    <a:pt x="50" y="50"/>
                    <a:pt x="75" y="47"/>
                  </a:cubicBezTo>
                  <a:cubicBezTo>
                    <a:pt x="130" y="40"/>
                    <a:pt x="186" y="42"/>
                    <a:pt x="240" y="32"/>
                  </a:cubicBezTo>
                  <a:cubicBezTo>
                    <a:pt x="419" y="0"/>
                    <a:pt x="285" y="2"/>
                    <a:pt x="345" y="2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6" name="Freeform 12"/>
            <p:cNvSpPr/>
            <p:nvPr>
              <p:custDataLst>
                <p:tags r:id="rId9"/>
              </p:custDataLst>
            </p:nvPr>
          </p:nvSpPr>
          <p:spPr bwMode="auto">
            <a:xfrm>
              <a:off x="3225" y="2543"/>
              <a:ext cx="105" cy="70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35" y="45"/>
                </a:cxn>
                <a:cxn ang="0">
                  <a:pos x="0" y="90"/>
                </a:cxn>
              </a:cxnLst>
              <a:rect l="0" t="0" r="r" b="b"/>
              <a:pathLst>
                <a:path w="150" h="90">
                  <a:moveTo>
                    <a:pt x="150" y="0"/>
                  </a:moveTo>
                  <a:cubicBezTo>
                    <a:pt x="145" y="15"/>
                    <a:pt x="149" y="37"/>
                    <a:pt x="135" y="45"/>
                  </a:cubicBezTo>
                  <a:cubicBezTo>
                    <a:pt x="118" y="55"/>
                    <a:pt x="0" y="47"/>
                    <a:pt x="0" y="90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7" name="Freeform 13"/>
            <p:cNvSpPr/>
            <p:nvPr>
              <p:custDataLst>
                <p:tags r:id="rId10"/>
              </p:custDataLst>
            </p:nvPr>
          </p:nvSpPr>
          <p:spPr bwMode="auto">
            <a:xfrm>
              <a:off x="2962" y="2212"/>
              <a:ext cx="190" cy="15"/>
            </a:xfrm>
            <a:custGeom>
              <a:avLst/>
              <a:gdLst/>
              <a:ahLst/>
              <a:cxnLst>
                <a:cxn ang="0">
                  <a:pos x="270" y="19"/>
                </a:cxn>
                <a:cxn ang="0">
                  <a:pos x="0" y="4"/>
                </a:cxn>
              </a:cxnLst>
              <a:rect l="0" t="0" r="r" b="b"/>
              <a:pathLst>
                <a:path w="270" h="19">
                  <a:moveTo>
                    <a:pt x="270" y="19"/>
                  </a:moveTo>
                  <a:cubicBezTo>
                    <a:pt x="80" y="0"/>
                    <a:pt x="170" y="4"/>
                    <a:pt x="0" y="4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8" name="Freeform 14"/>
            <p:cNvSpPr/>
            <p:nvPr>
              <p:custDataLst>
                <p:tags r:id="rId11"/>
              </p:custDataLst>
            </p:nvPr>
          </p:nvSpPr>
          <p:spPr bwMode="auto">
            <a:xfrm>
              <a:off x="2752" y="2097"/>
              <a:ext cx="126" cy="43"/>
            </a:xfrm>
            <a:custGeom>
              <a:avLst/>
              <a:gdLst/>
              <a:ahLst/>
              <a:cxnLst>
                <a:cxn ang="0">
                  <a:pos x="180" y="0"/>
                </a:cxn>
                <a:cxn ang="0">
                  <a:pos x="0" y="30"/>
                </a:cxn>
              </a:cxnLst>
              <a:rect l="0" t="0" r="r" b="b"/>
              <a:pathLst>
                <a:path w="180" h="55">
                  <a:moveTo>
                    <a:pt x="180" y="0"/>
                  </a:moveTo>
                  <a:cubicBezTo>
                    <a:pt x="98" y="55"/>
                    <a:pt x="153" y="30"/>
                    <a:pt x="0" y="30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19" name="Freeform 15"/>
            <p:cNvSpPr/>
            <p:nvPr>
              <p:custDataLst>
                <p:tags r:id="rId12"/>
              </p:custDataLst>
            </p:nvPr>
          </p:nvSpPr>
          <p:spPr bwMode="auto">
            <a:xfrm>
              <a:off x="2112" y="2227"/>
              <a:ext cx="356" cy="339"/>
            </a:xfrm>
            <a:custGeom>
              <a:avLst/>
              <a:gdLst/>
              <a:ahLst/>
              <a:cxnLst>
                <a:cxn ang="0">
                  <a:pos x="508" y="0"/>
                </a:cxn>
                <a:cxn ang="0">
                  <a:pos x="193" y="60"/>
                </a:cxn>
                <a:cxn ang="0">
                  <a:pos x="148" y="90"/>
                </a:cxn>
                <a:cxn ang="0">
                  <a:pos x="118" y="135"/>
                </a:cxn>
                <a:cxn ang="0">
                  <a:pos x="73" y="150"/>
                </a:cxn>
                <a:cxn ang="0">
                  <a:pos x="28" y="180"/>
                </a:cxn>
                <a:cxn ang="0">
                  <a:pos x="28" y="435"/>
                </a:cxn>
              </a:cxnLst>
              <a:rect l="0" t="0" r="r" b="b"/>
              <a:pathLst>
                <a:path w="508" h="435">
                  <a:moveTo>
                    <a:pt x="508" y="0"/>
                  </a:moveTo>
                  <a:cubicBezTo>
                    <a:pt x="403" y="35"/>
                    <a:pt x="302" y="42"/>
                    <a:pt x="193" y="60"/>
                  </a:cubicBezTo>
                  <a:cubicBezTo>
                    <a:pt x="178" y="70"/>
                    <a:pt x="161" y="77"/>
                    <a:pt x="148" y="90"/>
                  </a:cubicBezTo>
                  <a:cubicBezTo>
                    <a:pt x="135" y="103"/>
                    <a:pt x="132" y="124"/>
                    <a:pt x="118" y="135"/>
                  </a:cubicBezTo>
                  <a:cubicBezTo>
                    <a:pt x="106" y="145"/>
                    <a:pt x="87" y="143"/>
                    <a:pt x="73" y="150"/>
                  </a:cubicBezTo>
                  <a:cubicBezTo>
                    <a:pt x="57" y="158"/>
                    <a:pt x="43" y="170"/>
                    <a:pt x="28" y="180"/>
                  </a:cubicBezTo>
                  <a:cubicBezTo>
                    <a:pt x="0" y="265"/>
                    <a:pt x="28" y="344"/>
                    <a:pt x="28" y="435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0" name="Freeform 16"/>
            <p:cNvSpPr/>
            <p:nvPr>
              <p:custDataLst>
                <p:tags r:id="rId13"/>
              </p:custDataLst>
            </p:nvPr>
          </p:nvSpPr>
          <p:spPr bwMode="auto">
            <a:xfrm>
              <a:off x="2058" y="2426"/>
              <a:ext cx="63" cy="70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0" y="90"/>
                </a:cxn>
              </a:cxnLst>
              <a:rect l="0" t="0" r="r" b="b"/>
              <a:pathLst>
                <a:path w="90" h="90">
                  <a:moveTo>
                    <a:pt x="90" y="0"/>
                  </a:moveTo>
                  <a:cubicBezTo>
                    <a:pt x="70" y="61"/>
                    <a:pt x="56" y="62"/>
                    <a:pt x="0" y="90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1" name="Freeform 17"/>
            <p:cNvSpPr/>
            <p:nvPr>
              <p:custDataLst>
                <p:tags r:id="rId14"/>
              </p:custDataLst>
            </p:nvPr>
          </p:nvSpPr>
          <p:spPr bwMode="auto">
            <a:xfrm>
              <a:off x="2541" y="2133"/>
              <a:ext cx="263" cy="21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5" y="60"/>
                </a:cxn>
                <a:cxn ang="0">
                  <a:pos x="375" y="150"/>
                </a:cxn>
                <a:cxn ang="0">
                  <a:pos x="360" y="270"/>
                </a:cxn>
              </a:cxnLst>
              <a:rect l="0" t="0" r="r" b="b"/>
              <a:pathLst>
                <a:path w="375" h="270">
                  <a:moveTo>
                    <a:pt x="0" y="0"/>
                  </a:moveTo>
                  <a:cubicBezTo>
                    <a:pt x="89" y="22"/>
                    <a:pt x="164" y="47"/>
                    <a:pt x="255" y="60"/>
                  </a:cubicBezTo>
                  <a:cubicBezTo>
                    <a:pt x="314" y="80"/>
                    <a:pt x="340" y="98"/>
                    <a:pt x="375" y="150"/>
                  </a:cubicBezTo>
                  <a:cubicBezTo>
                    <a:pt x="359" y="260"/>
                    <a:pt x="360" y="220"/>
                    <a:pt x="360" y="270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2" name="Freeform 18"/>
            <p:cNvSpPr/>
            <p:nvPr>
              <p:custDataLst>
                <p:tags r:id="rId15"/>
              </p:custDataLst>
            </p:nvPr>
          </p:nvSpPr>
          <p:spPr bwMode="auto">
            <a:xfrm>
              <a:off x="2825" y="2227"/>
              <a:ext cx="95" cy="23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90" y="15"/>
                </a:cxn>
                <a:cxn ang="0">
                  <a:pos x="135" y="0"/>
                </a:cxn>
              </a:cxnLst>
              <a:rect l="0" t="0" r="r" b="b"/>
              <a:pathLst>
                <a:path w="135" h="30">
                  <a:moveTo>
                    <a:pt x="0" y="30"/>
                  </a:moveTo>
                  <a:cubicBezTo>
                    <a:pt x="30" y="25"/>
                    <a:pt x="60" y="22"/>
                    <a:pt x="90" y="15"/>
                  </a:cubicBezTo>
                  <a:cubicBezTo>
                    <a:pt x="105" y="12"/>
                    <a:pt x="135" y="0"/>
                    <a:pt x="135" y="0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3" name="Freeform 19"/>
            <p:cNvSpPr/>
            <p:nvPr>
              <p:custDataLst>
                <p:tags r:id="rId16"/>
              </p:custDataLst>
            </p:nvPr>
          </p:nvSpPr>
          <p:spPr bwMode="auto">
            <a:xfrm>
              <a:off x="2321" y="2309"/>
              <a:ext cx="73" cy="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5" y="60"/>
                </a:cxn>
              </a:cxnLst>
              <a:rect l="0" t="0" r="r" b="b"/>
              <a:pathLst>
                <a:path w="105" h="60">
                  <a:moveTo>
                    <a:pt x="0" y="0"/>
                  </a:moveTo>
                  <a:cubicBezTo>
                    <a:pt x="34" y="23"/>
                    <a:pt x="80" y="35"/>
                    <a:pt x="105" y="60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4" name="Freeform 20"/>
            <p:cNvSpPr/>
            <p:nvPr>
              <p:custDataLst>
                <p:tags r:id="rId17"/>
              </p:custDataLst>
            </p:nvPr>
          </p:nvSpPr>
          <p:spPr bwMode="auto">
            <a:xfrm>
              <a:off x="2226" y="2415"/>
              <a:ext cx="42" cy="210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15" y="90"/>
                </a:cxn>
                <a:cxn ang="0">
                  <a:pos x="0" y="135"/>
                </a:cxn>
                <a:cxn ang="0">
                  <a:pos x="60" y="270"/>
                </a:cxn>
              </a:cxnLst>
              <a:rect l="0" t="0" r="r" b="b"/>
              <a:pathLst>
                <a:path w="60" h="270">
                  <a:moveTo>
                    <a:pt x="45" y="0"/>
                  </a:moveTo>
                  <a:cubicBezTo>
                    <a:pt x="35" y="30"/>
                    <a:pt x="25" y="60"/>
                    <a:pt x="15" y="90"/>
                  </a:cubicBezTo>
                  <a:cubicBezTo>
                    <a:pt x="10" y="105"/>
                    <a:pt x="0" y="135"/>
                    <a:pt x="0" y="135"/>
                  </a:cubicBezTo>
                  <a:cubicBezTo>
                    <a:pt x="12" y="197"/>
                    <a:pt x="16" y="226"/>
                    <a:pt x="60" y="270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5" name="Freeform 21"/>
            <p:cNvSpPr/>
            <p:nvPr>
              <p:custDataLst>
                <p:tags r:id="rId18"/>
              </p:custDataLst>
            </p:nvPr>
          </p:nvSpPr>
          <p:spPr bwMode="auto">
            <a:xfrm>
              <a:off x="2342" y="2079"/>
              <a:ext cx="199" cy="53"/>
            </a:xfrm>
            <a:custGeom>
              <a:avLst/>
              <a:gdLst/>
              <a:ahLst/>
              <a:cxnLst>
                <a:cxn ang="0">
                  <a:pos x="0" y="69"/>
                </a:cxn>
                <a:cxn ang="0">
                  <a:pos x="285" y="9"/>
                </a:cxn>
              </a:cxnLst>
              <a:rect l="0" t="0" r="r" b="b"/>
              <a:pathLst>
                <a:path w="285" h="69">
                  <a:moveTo>
                    <a:pt x="0" y="69"/>
                  </a:moveTo>
                  <a:cubicBezTo>
                    <a:pt x="103" y="0"/>
                    <a:pt x="161" y="9"/>
                    <a:pt x="285" y="9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6" name="Freeform 22"/>
            <p:cNvSpPr/>
            <p:nvPr>
              <p:custDataLst>
                <p:tags r:id="rId19"/>
              </p:custDataLst>
            </p:nvPr>
          </p:nvSpPr>
          <p:spPr bwMode="auto">
            <a:xfrm>
              <a:off x="2659" y="2438"/>
              <a:ext cx="105" cy="2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50" y="30"/>
                </a:cxn>
              </a:cxnLst>
              <a:rect l="0" t="0" r="r" b="b"/>
              <a:pathLst>
                <a:path w="150" h="36">
                  <a:moveTo>
                    <a:pt x="0" y="0"/>
                  </a:moveTo>
                  <a:cubicBezTo>
                    <a:pt x="109" y="36"/>
                    <a:pt x="58" y="30"/>
                    <a:pt x="150" y="30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7" name="Line 23"/>
            <p:cNvSpPr>
              <a:spLocks noChangeShapeType="1"/>
            </p:cNvSpPr>
            <p:nvPr>
              <p:custDataLst>
                <p:tags r:id="rId20"/>
              </p:custDataLst>
            </p:nvPr>
          </p:nvSpPr>
          <p:spPr bwMode="auto">
            <a:xfrm>
              <a:off x="1863" y="2115"/>
              <a:ext cx="546" cy="135"/>
            </a:xfrm>
            <a:prstGeom prst="line">
              <a:avLst/>
            </a:prstGeom>
            <a:noFill/>
            <a:ln w="3175">
              <a:solidFill>
                <a:srgbClr val="000000"/>
              </a:solidFill>
              <a:round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8" name="Line 24"/>
            <p:cNvSpPr>
              <a:spLocks noChangeShapeType="1"/>
            </p:cNvSpPr>
            <p:nvPr>
              <p:custDataLst>
                <p:tags r:id="rId21"/>
              </p:custDataLst>
            </p:nvPr>
          </p:nvSpPr>
          <p:spPr bwMode="auto">
            <a:xfrm>
              <a:off x="2617" y="2723"/>
              <a:ext cx="1054" cy="122"/>
            </a:xfrm>
            <a:prstGeom prst="line">
              <a:avLst/>
            </a:prstGeom>
            <a:noFill/>
            <a:ln w="3175">
              <a:solidFill>
                <a:srgbClr val="000000"/>
              </a:solidFill>
              <a:round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29" name="Line 25"/>
            <p:cNvSpPr>
              <a:spLocks noChangeShapeType="1"/>
            </p:cNvSpPr>
            <p:nvPr>
              <p:custDataLst>
                <p:tags r:id="rId22"/>
              </p:custDataLst>
            </p:nvPr>
          </p:nvSpPr>
          <p:spPr bwMode="auto">
            <a:xfrm flipV="1">
              <a:off x="2894" y="2250"/>
              <a:ext cx="740" cy="230"/>
            </a:xfrm>
            <a:prstGeom prst="line">
              <a:avLst/>
            </a:prstGeom>
            <a:noFill/>
            <a:ln w="3175">
              <a:solidFill>
                <a:srgbClr val="000000"/>
              </a:solidFill>
              <a:round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30" name="Freeform 26"/>
            <p:cNvSpPr/>
            <p:nvPr>
              <p:custDataLst>
                <p:tags r:id="rId23"/>
              </p:custDataLst>
            </p:nvPr>
          </p:nvSpPr>
          <p:spPr bwMode="auto">
            <a:xfrm>
              <a:off x="2731" y="2758"/>
              <a:ext cx="189" cy="34"/>
            </a:xfrm>
            <a:custGeom>
              <a:avLst/>
              <a:gdLst/>
              <a:ahLst/>
              <a:cxnLst>
                <a:cxn ang="0">
                  <a:pos x="0" y="41"/>
                </a:cxn>
                <a:cxn ang="0">
                  <a:pos x="90" y="11"/>
                </a:cxn>
                <a:cxn ang="0">
                  <a:pos x="210" y="41"/>
                </a:cxn>
                <a:cxn ang="0">
                  <a:pos x="270" y="41"/>
                </a:cxn>
              </a:cxnLst>
              <a:rect l="0" t="0" r="r" b="b"/>
              <a:pathLst>
                <a:path w="270" h="44">
                  <a:moveTo>
                    <a:pt x="0" y="41"/>
                  </a:moveTo>
                  <a:cubicBezTo>
                    <a:pt x="30" y="31"/>
                    <a:pt x="60" y="21"/>
                    <a:pt x="90" y="11"/>
                  </a:cubicBezTo>
                  <a:cubicBezTo>
                    <a:pt x="124" y="0"/>
                    <a:pt x="176" y="36"/>
                    <a:pt x="210" y="41"/>
                  </a:cubicBezTo>
                  <a:cubicBezTo>
                    <a:pt x="230" y="44"/>
                    <a:pt x="250" y="41"/>
                    <a:pt x="270" y="41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31" name="Freeform 27"/>
            <p:cNvSpPr/>
            <p:nvPr>
              <p:custDataLst>
                <p:tags r:id="rId24"/>
              </p:custDataLst>
            </p:nvPr>
          </p:nvSpPr>
          <p:spPr bwMode="auto">
            <a:xfrm>
              <a:off x="2402" y="2661"/>
              <a:ext cx="87" cy="152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79" y="120"/>
                </a:cxn>
                <a:cxn ang="0">
                  <a:pos x="124" y="165"/>
                </a:cxn>
              </a:cxnLst>
              <a:rect l="0" t="0" r="r" b="b"/>
              <a:pathLst>
                <a:path w="124" h="195">
                  <a:moveTo>
                    <a:pt x="19" y="0"/>
                  </a:moveTo>
                  <a:cubicBezTo>
                    <a:pt x="52" y="195"/>
                    <a:pt x="0" y="21"/>
                    <a:pt x="79" y="120"/>
                  </a:cubicBezTo>
                  <a:cubicBezTo>
                    <a:pt x="123" y="174"/>
                    <a:pt x="62" y="165"/>
                    <a:pt x="124" y="165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32" name="Freeform 28"/>
            <p:cNvSpPr/>
            <p:nvPr>
              <p:custDataLst>
                <p:tags r:id="rId25"/>
              </p:custDataLst>
            </p:nvPr>
          </p:nvSpPr>
          <p:spPr bwMode="auto">
            <a:xfrm>
              <a:off x="2952" y="2755"/>
              <a:ext cx="336" cy="46"/>
            </a:xfrm>
            <a:custGeom>
              <a:avLst/>
              <a:gdLst/>
              <a:ahLst/>
              <a:cxnLst>
                <a:cxn ang="0">
                  <a:pos x="0" y="60"/>
                </a:cxn>
                <a:cxn ang="0">
                  <a:pos x="360" y="0"/>
                </a:cxn>
                <a:cxn ang="0">
                  <a:pos x="480" y="45"/>
                </a:cxn>
              </a:cxnLst>
              <a:rect l="0" t="0" r="r" b="b"/>
              <a:pathLst>
                <a:path w="480" h="60">
                  <a:moveTo>
                    <a:pt x="0" y="60"/>
                  </a:moveTo>
                  <a:cubicBezTo>
                    <a:pt x="143" y="50"/>
                    <a:pt x="233" y="42"/>
                    <a:pt x="360" y="0"/>
                  </a:cubicBezTo>
                  <a:cubicBezTo>
                    <a:pt x="380" y="4"/>
                    <a:pt x="480" y="8"/>
                    <a:pt x="480" y="45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33" name="Text Box 29"/>
            <p:cNvSpPr txBox="1"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906" y="1872"/>
              <a:ext cx="1105" cy="432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/>
            <a:lstStyle/>
            <a:p>
              <a:pPr algn="ctr" eaLnBrk="0" hangingPunct="0"/>
              <a:r>
                <a:rPr lang="zh-CN" altLang="en-US" sz="2000" b="1">
                  <a:latin typeface="Times New Roman" panose="02020603050405020304" pitchFamily="18" charset="0"/>
                </a:rPr>
                <a:t>书写语言中枢</a:t>
              </a:r>
            </a:p>
            <a:p>
              <a:pPr algn="ctr" eaLnBrk="0" hangingPunct="0"/>
              <a:r>
                <a:rPr lang="zh-CN" altLang="en-US" sz="2000" b="1">
                  <a:latin typeface="Times New Roman" panose="02020603050405020304" pitchFamily="18" charset="0"/>
                </a:rPr>
                <a:t>（</a:t>
              </a:r>
              <a:r>
                <a:rPr lang="en-US" altLang="zh-CN" sz="2000" b="1">
                  <a:solidFill>
                    <a:srgbClr val="0000FF"/>
                  </a:solidFill>
                  <a:latin typeface="Times New Roman" panose="02020603050405020304" pitchFamily="18" charset="0"/>
                </a:rPr>
                <a:t>W</a:t>
              </a:r>
              <a:r>
                <a:rPr lang="zh-CN" altLang="en-US" sz="2000" b="1">
                  <a:solidFill>
                    <a:srgbClr val="0000FF"/>
                  </a:solidFill>
                  <a:latin typeface="Times New Roman" panose="02020603050405020304" pitchFamily="18" charset="0"/>
                </a:rPr>
                <a:t>区</a:t>
              </a:r>
              <a:r>
                <a:rPr lang="zh-CN" altLang="en-US" sz="2000" b="1">
                  <a:latin typeface="Times New Roman" panose="02020603050405020304" pitchFamily="18" charset="0"/>
                </a:rPr>
                <a:t>）</a:t>
              </a:r>
            </a:p>
          </p:txBody>
        </p:sp>
        <p:sp>
          <p:nvSpPr>
            <p:cNvPr id="34" name="Text Box 30"/>
            <p:cNvSpPr txBox="1">
              <a:spLocks noChangeArrowheads="1"/>
            </p:cNvSpPr>
            <p:nvPr>
              <p:custDataLst>
                <p:tags r:id="rId27"/>
              </p:custDataLst>
            </p:nvPr>
          </p:nvSpPr>
          <p:spPr bwMode="auto">
            <a:xfrm>
              <a:off x="774" y="2358"/>
              <a:ext cx="1110" cy="474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/>
            <a:lstStyle/>
            <a:p>
              <a:pPr algn="ctr" eaLnBrk="0" hangingPunct="0"/>
              <a:r>
                <a:rPr lang="zh-CN" altLang="en-US" sz="2000" b="1">
                  <a:latin typeface="Times New Roman" panose="02020603050405020304" pitchFamily="18" charset="0"/>
                </a:rPr>
                <a:t>运动语言中枢</a:t>
              </a:r>
            </a:p>
            <a:p>
              <a:pPr algn="ctr" eaLnBrk="0" hangingPunct="0"/>
              <a:r>
                <a:rPr lang="zh-CN" altLang="en-US" sz="2000" b="1">
                  <a:latin typeface="Times New Roman" panose="02020603050405020304" pitchFamily="18" charset="0"/>
                </a:rPr>
                <a:t>（</a:t>
              </a:r>
              <a:r>
                <a:rPr lang="en-US" altLang="zh-CN" sz="2000" b="1">
                  <a:solidFill>
                    <a:srgbClr val="0000FF"/>
                  </a:solidFill>
                  <a:latin typeface="Times New Roman" panose="02020603050405020304" pitchFamily="18" charset="0"/>
                </a:rPr>
                <a:t>S</a:t>
              </a:r>
              <a:r>
                <a:rPr lang="zh-CN" altLang="en-US" sz="2000" b="1">
                  <a:solidFill>
                    <a:srgbClr val="0000FF"/>
                  </a:solidFill>
                  <a:latin typeface="Times New Roman" panose="02020603050405020304" pitchFamily="18" charset="0"/>
                </a:rPr>
                <a:t>区</a:t>
              </a:r>
              <a:r>
                <a:rPr lang="zh-CN" altLang="en-US" sz="2000" b="1">
                  <a:latin typeface="Times New Roman" panose="02020603050405020304" pitchFamily="18" charset="0"/>
                </a:rPr>
                <a:t>）</a:t>
              </a:r>
            </a:p>
          </p:txBody>
        </p:sp>
        <p:sp>
          <p:nvSpPr>
            <p:cNvPr id="35" name="Text Box 31"/>
            <p:cNvSpPr txBox="1">
              <a:spLocks noChangeArrowheads="1"/>
            </p:cNvSpPr>
            <p:nvPr>
              <p:custDataLst>
                <p:tags r:id="rId28"/>
              </p:custDataLst>
            </p:nvPr>
          </p:nvSpPr>
          <p:spPr bwMode="auto">
            <a:xfrm>
              <a:off x="3592" y="2022"/>
              <a:ext cx="1160" cy="626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/>
            <a:lstStyle/>
            <a:p>
              <a:pPr algn="ctr" eaLnBrk="0" hangingPunct="0"/>
              <a:r>
                <a:rPr lang="zh-CN" altLang="en-US" sz="2000" b="1" dirty="0">
                  <a:latin typeface="Times New Roman" panose="02020603050405020304" pitchFamily="18" charset="0"/>
                </a:rPr>
                <a:t>视觉语言中枢</a:t>
              </a:r>
            </a:p>
            <a:p>
              <a:pPr algn="ctr" eaLnBrk="0" hangingPunct="0"/>
              <a:r>
                <a:rPr lang="zh-CN" altLang="en-US" sz="2000" b="1" dirty="0">
                  <a:latin typeface="Times New Roman" panose="02020603050405020304" pitchFamily="18" charset="0"/>
                </a:rPr>
                <a:t>（</a:t>
              </a:r>
              <a:r>
                <a:rPr lang="en-US" altLang="zh-CN" sz="2000" b="1" dirty="0">
                  <a:solidFill>
                    <a:srgbClr val="0000FF"/>
                  </a:solidFill>
                  <a:latin typeface="Times New Roman" panose="02020603050405020304" pitchFamily="18" charset="0"/>
                </a:rPr>
                <a:t>V</a:t>
              </a:r>
              <a:r>
                <a:rPr lang="zh-CN" altLang="en-US" sz="2000" b="1" dirty="0">
                  <a:solidFill>
                    <a:srgbClr val="0000FF"/>
                  </a:solidFill>
                  <a:latin typeface="Times New Roman" panose="02020603050405020304" pitchFamily="18" charset="0"/>
                </a:rPr>
                <a:t>区</a:t>
              </a:r>
              <a:r>
                <a:rPr lang="zh-CN" altLang="en-US" sz="2000" b="1" dirty="0">
                  <a:latin typeface="Times New Roman" panose="02020603050405020304" pitchFamily="18" charset="0"/>
                </a:rPr>
                <a:t>）</a:t>
              </a:r>
            </a:p>
          </p:txBody>
        </p:sp>
        <p:sp>
          <p:nvSpPr>
            <p:cNvPr id="36" name="Text Box 32"/>
            <p:cNvSpPr txBox="1">
              <a:spLocks noChangeArrowheads="1"/>
            </p:cNvSpPr>
            <p:nvPr>
              <p:custDataLst>
                <p:tags r:id="rId29"/>
              </p:custDataLst>
            </p:nvPr>
          </p:nvSpPr>
          <p:spPr bwMode="auto">
            <a:xfrm>
              <a:off x="3647" y="2686"/>
              <a:ext cx="1105" cy="482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/>
            <a:lstStyle/>
            <a:p>
              <a:pPr algn="ctr" eaLnBrk="0" hangingPunct="0"/>
              <a:r>
                <a:rPr lang="zh-CN" altLang="en-US" sz="2000" b="1">
                  <a:latin typeface="Times New Roman" panose="02020603050405020304" pitchFamily="18" charset="0"/>
                </a:rPr>
                <a:t>听觉语言中枢</a:t>
              </a:r>
            </a:p>
            <a:p>
              <a:pPr algn="ctr" eaLnBrk="0" hangingPunct="0"/>
              <a:r>
                <a:rPr lang="zh-CN" altLang="en-US" sz="2000" b="1">
                  <a:latin typeface="Times New Roman" panose="02020603050405020304" pitchFamily="18" charset="0"/>
                </a:rPr>
                <a:t>（</a:t>
              </a:r>
              <a:r>
                <a:rPr lang="en-US" altLang="zh-CN" sz="2000" b="1">
                  <a:solidFill>
                    <a:srgbClr val="0000FF"/>
                  </a:solidFill>
                  <a:latin typeface="Times New Roman" panose="02020603050405020304" pitchFamily="18" charset="0"/>
                </a:rPr>
                <a:t>H</a:t>
              </a:r>
              <a:r>
                <a:rPr lang="zh-CN" altLang="en-US" sz="2000" b="1">
                  <a:solidFill>
                    <a:srgbClr val="0000FF"/>
                  </a:solidFill>
                  <a:latin typeface="Times New Roman" panose="02020603050405020304" pitchFamily="18" charset="0"/>
                </a:rPr>
                <a:t>区</a:t>
              </a:r>
              <a:r>
                <a:rPr lang="zh-CN" altLang="en-US" sz="2000" b="1">
                  <a:latin typeface="Times New Roman" panose="02020603050405020304" pitchFamily="18" charset="0"/>
                </a:rPr>
                <a:t>）</a:t>
              </a:r>
            </a:p>
          </p:txBody>
        </p:sp>
        <p:sp>
          <p:nvSpPr>
            <p:cNvPr id="37" name="Freeform 33"/>
            <p:cNvSpPr/>
            <p:nvPr>
              <p:custDataLst>
                <p:tags r:id="rId30"/>
              </p:custDataLst>
            </p:nvPr>
          </p:nvSpPr>
          <p:spPr bwMode="auto">
            <a:xfrm>
              <a:off x="2605" y="2884"/>
              <a:ext cx="263" cy="100"/>
            </a:xfrm>
            <a:custGeom>
              <a:avLst/>
              <a:gdLst/>
              <a:ahLst/>
              <a:cxnLst>
                <a:cxn ang="0">
                  <a:pos x="375" y="0"/>
                </a:cxn>
                <a:cxn ang="0">
                  <a:pos x="240" y="30"/>
                </a:cxn>
                <a:cxn ang="0">
                  <a:pos x="195" y="60"/>
                </a:cxn>
                <a:cxn ang="0">
                  <a:pos x="90" y="90"/>
                </a:cxn>
                <a:cxn ang="0">
                  <a:pos x="0" y="120"/>
                </a:cxn>
              </a:cxnLst>
              <a:rect l="0" t="0" r="r" b="b"/>
              <a:pathLst>
                <a:path w="375" h="128">
                  <a:moveTo>
                    <a:pt x="375" y="0"/>
                  </a:moveTo>
                  <a:cubicBezTo>
                    <a:pt x="340" y="6"/>
                    <a:pt x="277" y="12"/>
                    <a:pt x="240" y="30"/>
                  </a:cubicBezTo>
                  <a:cubicBezTo>
                    <a:pt x="224" y="38"/>
                    <a:pt x="212" y="53"/>
                    <a:pt x="195" y="60"/>
                  </a:cubicBezTo>
                  <a:cubicBezTo>
                    <a:pt x="128" y="89"/>
                    <a:pt x="148" y="61"/>
                    <a:pt x="90" y="90"/>
                  </a:cubicBezTo>
                  <a:cubicBezTo>
                    <a:pt x="13" y="128"/>
                    <a:pt x="79" y="120"/>
                    <a:pt x="0" y="120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38" name="Freeform 34"/>
            <p:cNvSpPr/>
            <p:nvPr>
              <p:custDataLst>
                <p:tags r:id="rId31"/>
              </p:custDataLst>
            </p:nvPr>
          </p:nvSpPr>
          <p:spPr bwMode="auto">
            <a:xfrm>
              <a:off x="2405" y="2860"/>
              <a:ext cx="168" cy="12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240" y="1"/>
                </a:cxn>
              </a:cxnLst>
              <a:rect l="0" t="0" r="r" b="b"/>
              <a:pathLst>
                <a:path w="240" h="16">
                  <a:moveTo>
                    <a:pt x="0" y="16"/>
                  </a:moveTo>
                  <a:cubicBezTo>
                    <a:pt x="220" y="0"/>
                    <a:pt x="140" y="1"/>
                    <a:pt x="240" y="1"/>
                  </a:cubicBezTo>
                </a:path>
              </a:pathLst>
            </a:custGeom>
            <a:noFill/>
            <a:ln w="31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b="1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55575" y="279400"/>
            <a:ext cx="10700385" cy="3492500"/>
            <a:chOff x="424" y="453"/>
            <a:chExt cx="16851" cy="5500"/>
          </a:xfrm>
        </p:grpSpPr>
        <p:sp>
          <p:nvSpPr>
            <p:cNvPr id="8" name="文本框 7"/>
            <p:cNvSpPr txBox="1"/>
            <p:nvPr>
              <p:custDataLst>
                <p:tags r:id="rId2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六、人脑的高级功能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3"/>
              </p:custDataLst>
            </p:nvPr>
          </p:nvSpPr>
          <p:spPr>
            <a:xfrm>
              <a:off x="449" y="1432"/>
              <a:ext cx="16826" cy="452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2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、学习与记忆</a:t>
              </a:r>
            </a:p>
            <a:p>
              <a:pPr marL="0" lvl="1">
                <a:lnSpc>
                  <a:spcPct val="150000"/>
                </a:lnSpc>
              </a:pPr>
              <a:endParaRPr lang="zh-CN" altLang="en-US" sz="2800" b="1" dirty="0">
                <a:latin typeface="+mn-ea"/>
                <a:cs typeface="+mn-ea"/>
                <a:sym typeface="+mn-ea"/>
              </a:endParaRPr>
            </a:p>
          </p:txBody>
        </p:sp>
      </p:grpSp>
      <p:pic>
        <p:nvPicPr>
          <p:cNvPr id="39" name="图片 3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b="19344"/>
          <a:stretch>
            <a:fillRect/>
          </a:stretch>
        </p:blipFill>
        <p:spPr>
          <a:xfrm>
            <a:off x="629920" y="1618615"/>
            <a:ext cx="10931525" cy="448246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55575" y="279400"/>
            <a:ext cx="10700385" cy="3492500"/>
            <a:chOff x="424" y="453"/>
            <a:chExt cx="16851" cy="5500"/>
          </a:xfrm>
        </p:grpSpPr>
        <p:sp>
          <p:nvSpPr>
            <p:cNvPr id="8" name="文本框 7"/>
            <p:cNvSpPr txBox="1"/>
            <p:nvPr>
              <p:custDataLst>
                <p:tags r:id="rId5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六、人脑的高级功能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6"/>
              </p:custDataLst>
            </p:nvPr>
          </p:nvSpPr>
          <p:spPr>
            <a:xfrm>
              <a:off x="449" y="1432"/>
              <a:ext cx="16826" cy="452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3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、情绪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254250" y="2266315"/>
            <a:ext cx="7427657" cy="3925016"/>
            <a:chOff x="4584" y="3569"/>
            <a:chExt cx="10663" cy="5482"/>
          </a:xfrm>
        </p:grpSpPr>
        <p:pic>
          <p:nvPicPr>
            <p:cNvPr id="3" name="图片 2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9">
              <a:clrChange>
                <a:clrFrom>
                  <a:srgbClr val="FEFEFE">
                    <a:alpha val="100000"/>
                  </a:srgbClr>
                </a:clrFrom>
                <a:clrTo>
                  <a:srgbClr val="FEFEFE">
                    <a:alpha val="100000"/>
                    <a:alpha val="0"/>
                  </a:srgbClr>
                </a:clrTo>
              </a:clrChange>
              <a:lum bright="-18000" contrast="54000"/>
            </a:blip>
            <a:srcRect l="7439" t="19631" r="39607" b="16183"/>
            <a:stretch>
              <a:fillRect/>
            </a:stretch>
          </p:blipFill>
          <p:spPr>
            <a:xfrm>
              <a:off x="4584" y="3764"/>
              <a:ext cx="5816" cy="528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>
              <p:custDataLst>
                <p:tags r:id="rId2"/>
              </p:custDataLst>
            </p:nvPr>
          </p:nvSpPr>
          <p:spPr>
            <a:xfrm>
              <a:off x="10698" y="3569"/>
              <a:ext cx="4200" cy="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rgbClr val="09BCFE"/>
                  </a:solidFill>
                </a:rPr>
                <a:t>新皮层（理智系统）</a:t>
              </a:r>
            </a:p>
          </p:txBody>
        </p:sp>
        <p:sp>
          <p:nvSpPr>
            <p:cNvPr id="9" name="文本框 8"/>
            <p:cNvSpPr txBox="1"/>
            <p:nvPr>
              <p:custDataLst>
                <p:tags r:id="rId3"/>
              </p:custDataLst>
            </p:nvPr>
          </p:nvSpPr>
          <p:spPr>
            <a:xfrm>
              <a:off x="10698" y="4661"/>
              <a:ext cx="4449" cy="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rgbClr val="FA9205"/>
                  </a:solidFill>
                </a:rPr>
                <a:t>哺乳脑（情感系统）</a:t>
              </a:r>
            </a:p>
          </p:txBody>
        </p:sp>
        <p:sp>
          <p:nvSpPr>
            <p:cNvPr id="10" name="文本框 9"/>
            <p:cNvSpPr txBox="1"/>
            <p:nvPr>
              <p:custDataLst>
                <p:tags r:id="rId4"/>
              </p:custDataLst>
            </p:nvPr>
          </p:nvSpPr>
          <p:spPr>
            <a:xfrm>
              <a:off x="10698" y="6469"/>
              <a:ext cx="4549" cy="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rgbClr val="FE0523"/>
                  </a:solidFill>
                </a:rPr>
                <a:t>爬行脑（生存系统）</a:t>
              </a:r>
            </a:p>
          </p:txBody>
        </p:sp>
      </p:grpSp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55575" y="279400"/>
            <a:ext cx="10700385" cy="3492500"/>
            <a:chOff x="424" y="453"/>
            <a:chExt cx="16851" cy="5500"/>
          </a:xfrm>
        </p:grpSpPr>
        <p:sp>
          <p:nvSpPr>
            <p:cNvPr id="8" name="文本框 7"/>
            <p:cNvSpPr txBox="1"/>
            <p:nvPr>
              <p:custDataLst>
                <p:tags r:id="rId2"/>
              </p:custDataLst>
            </p:nvPr>
          </p:nvSpPr>
          <p:spPr>
            <a:xfrm>
              <a:off x="424" y="453"/>
              <a:ext cx="797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六、人脑的高级功能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3"/>
              </p:custDataLst>
            </p:nvPr>
          </p:nvSpPr>
          <p:spPr>
            <a:xfrm>
              <a:off x="449" y="1432"/>
              <a:ext cx="16826" cy="452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zh-CN" sz="2800" b="1" dirty="0">
                  <a:latin typeface="+mn-ea"/>
                  <a:cs typeface="+mn-ea"/>
                  <a:sym typeface="+mn-ea"/>
                </a:rPr>
                <a:t>3</a:t>
              </a:r>
              <a:r>
                <a:rPr lang="zh-CN" altLang="en-US" sz="2800" b="1" dirty="0">
                  <a:latin typeface="+mn-ea"/>
                  <a:cs typeface="+mn-ea"/>
                  <a:sym typeface="+mn-ea"/>
                </a:rPr>
                <a:t>、情绪</a:t>
              </a:r>
            </a:p>
            <a:p>
              <a:pPr marL="0" lvl="1">
                <a:lnSpc>
                  <a:spcPct val="150000"/>
                </a:lnSpc>
              </a:pPr>
              <a:endParaRPr lang="zh-CN" altLang="en-US" sz="2800" b="1" dirty="0">
                <a:latin typeface="+mn-ea"/>
                <a:cs typeface="+mn-ea"/>
                <a:sym typeface="+mn-ea"/>
              </a:endParaRPr>
            </a:p>
          </p:txBody>
        </p:sp>
      </p:grp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48920" y="1934210"/>
            <a:ext cx="1114044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00000"/>
              </a:lnSpc>
            </a:pPr>
            <a:endParaRPr lang="zh-CN" altLang="en-US" sz="2400" b="1" dirty="0">
              <a:latin typeface="+mn-ea"/>
              <a:cs typeface="+mn-ea"/>
            </a:endParaRPr>
          </a:p>
          <a:p>
            <a:pPr>
              <a:lnSpc>
                <a:spcPct val="100000"/>
              </a:lnSpc>
            </a:pPr>
            <a:r>
              <a:rPr lang="en-US" altLang="zh-CN" sz="2400" b="1" dirty="0">
                <a:latin typeface="+mn-ea"/>
                <a:cs typeface="+mn-ea"/>
              </a:rPr>
              <a:t>5-</a:t>
            </a:r>
            <a:r>
              <a:rPr lang="zh-CN" altLang="en-US" sz="2400" b="1" dirty="0">
                <a:latin typeface="+mn-ea"/>
                <a:cs typeface="+mn-ea"/>
              </a:rPr>
              <a:t>羟色胺(Serotonin)，主要存在于以上提到的情绪中枢，与我们情绪的调节有很大关系。尤其是含量不足时，可以引起或加重焦虑和抑郁的症状。 </a:t>
            </a:r>
          </a:p>
          <a:p>
            <a:pPr>
              <a:lnSpc>
                <a:spcPct val="100000"/>
              </a:lnSpc>
            </a:pPr>
            <a:endParaRPr lang="zh-CN" altLang="en-US" sz="2400" b="1" dirty="0">
              <a:latin typeface="+mn-ea"/>
              <a:cs typeface="+mn-ea"/>
            </a:endParaRPr>
          </a:p>
          <a:p>
            <a:pPr>
              <a:lnSpc>
                <a:spcPct val="100000"/>
              </a:lnSpc>
            </a:pPr>
            <a:r>
              <a:rPr lang="zh-CN" altLang="en-US" sz="2400" b="1" dirty="0">
                <a:latin typeface="+mn-ea"/>
                <a:cs typeface="+mn-ea"/>
              </a:rPr>
              <a:t>去甲肾上腺素(Norepinephrine)，与提升我们的精力有关。但含量过多时，会让你紧张不能放松。 </a:t>
            </a:r>
          </a:p>
          <a:p>
            <a:pPr>
              <a:lnSpc>
                <a:spcPct val="100000"/>
              </a:lnSpc>
            </a:pPr>
            <a:endParaRPr lang="zh-CN" altLang="en-US" sz="2400" b="1" dirty="0">
              <a:latin typeface="+mn-ea"/>
              <a:cs typeface="+mn-ea"/>
            </a:endParaRPr>
          </a:p>
          <a:p>
            <a:pPr>
              <a:lnSpc>
                <a:spcPct val="100000"/>
              </a:lnSpc>
            </a:pPr>
            <a:r>
              <a:rPr lang="zh-CN" altLang="en-US" sz="2400" b="1" dirty="0">
                <a:latin typeface="+mn-ea"/>
                <a:cs typeface="+mn-ea"/>
              </a:rPr>
              <a:t>多巴胺(Dopamine)，在大脑不同的位置，起着不同的作用。与我们的注意力，动力以及“狂喜”等有关。含量过多、过少都会引起身体及情绪上的疾病。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104900" y="1557020"/>
            <a:ext cx="9317355" cy="4210685"/>
            <a:chOff x="3449" y="2713"/>
            <a:chExt cx="12857" cy="5138"/>
          </a:xfrm>
        </p:grpSpPr>
        <p:pic>
          <p:nvPicPr>
            <p:cNvPr id="9" name="Picture 8"/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36" y="2725"/>
              <a:ext cx="5971" cy="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图片 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3449" y="2713"/>
              <a:ext cx="6617" cy="5138"/>
            </a:xfrm>
            <a:prstGeom prst="rect">
              <a:avLst/>
            </a:prstGeom>
          </p:spPr>
        </p:pic>
      </p:grpSp>
      <p:grpSp>
        <p:nvGrpSpPr>
          <p:cNvPr id="14" name="组合 13"/>
          <p:cNvGrpSpPr/>
          <p:nvPr/>
        </p:nvGrpSpPr>
        <p:grpSpPr>
          <a:xfrm>
            <a:off x="0" y="273050"/>
            <a:ext cx="6244590" cy="1143000"/>
            <a:chOff x="360" y="287"/>
            <a:chExt cx="9834" cy="1800"/>
          </a:xfrm>
        </p:grpSpPr>
        <p:sp>
          <p:nvSpPr>
            <p:cNvPr id="4" name="文本框 3"/>
            <p:cNvSpPr txBox="1"/>
            <p:nvPr>
              <p:custDataLst>
                <p:tags r:id="rId1"/>
              </p:custDataLst>
            </p:nvPr>
          </p:nvSpPr>
          <p:spPr>
            <a:xfrm>
              <a:off x="512" y="287"/>
              <a:ext cx="968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/>
                <a:t>1</a:t>
              </a:r>
              <a:r>
                <a:rPr lang="zh-CN" altLang="en-US" sz="2800" b="1"/>
                <a:t>、中枢神经系统</a:t>
              </a:r>
              <a:endParaRPr lang="en-US" altLang="zh-CN" sz="2800" b="1"/>
            </a:p>
          </p:txBody>
        </p:sp>
        <p:sp>
          <p:nvSpPr>
            <p:cNvPr id="13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360" y="1265"/>
              <a:ext cx="3080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/>
                <a:t>（</a:t>
              </a:r>
              <a:r>
                <a:rPr lang="en-US" altLang="zh-CN" sz="2800" b="1"/>
                <a:t>1</a:t>
              </a:r>
              <a:r>
                <a:rPr lang="zh-CN" altLang="en-US" sz="2800" b="1"/>
                <a:t>）脑</a:t>
              </a:r>
            </a:p>
          </p:txBody>
        </p:sp>
      </p:grp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1745" y="1576705"/>
            <a:ext cx="9667875" cy="43567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92672" y="6090015"/>
            <a:ext cx="248952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</a:rPr>
              <a:t>脑的结构示意图</a:t>
            </a:r>
            <a:endParaRPr lang="en-US" altLang="zh-CN" sz="2400" dirty="0"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sz="2400" dirty="0"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9860" y="112395"/>
            <a:ext cx="6244590" cy="1143000"/>
            <a:chOff x="360" y="287"/>
            <a:chExt cx="9834" cy="1800"/>
          </a:xfrm>
        </p:grpSpPr>
        <p:sp>
          <p:nvSpPr>
            <p:cNvPr id="2" name="文本框 1"/>
            <p:cNvSpPr txBox="1"/>
            <p:nvPr>
              <p:custDataLst>
                <p:tags r:id="rId1"/>
              </p:custDataLst>
            </p:nvPr>
          </p:nvSpPr>
          <p:spPr>
            <a:xfrm>
              <a:off x="512" y="287"/>
              <a:ext cx="968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/>
                <a:t>1</a:t>
              </a:r>
              <a:r>
                <a:rPr lang="zh-CN" altLang="en-US" sz="2800" b="1"/>
                <a:t>、中枢神经系统</a:t>
              </a:r>
              <a:endParaRPr lang="en-US" altLang="zh-CN" sz="2800" b="1"/>
            </a:p>
          </p:txBody>
        </p:sp>
        <p:sp>
          <p:nvSpPr>
            <p:cNvPr id="13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360" y="1265"/>
              <a:ext cx="3080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/>
                <a:t>（</a:t>
              </a:r>
              <a:r>
                <a:rPr lang="en-US" altLang="zh-CN" sz="2800" b="1"/>
                <a:t>1</a:t>
              </a:r>
              <a:r>
                <a:rPr lang="zh-CN" altLang="en-US" sz="2800" b="1"/>
                <a:t>）脑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39595" y="1080770"/>
            <a:ext cx="4632457" cy="5163329"/>
            <a:chOff x="3509" y="2330"/>
            <a:chExt cx="6043" cy="7286"/>
          </a:xfrm>
        </p:grpSpPr>
        <p:pic>
          <p:nvPicPr>
            <p:cNvPr id="2" name="Picture 12" descr="未标题-1"/>
            <p:cNvPicPr>
              <a:picLocks noChangeAspect="1" noChangeArrowheads="1"/>
            </p:cNvPicPr>
            <p:nvPr>
              <p:custDataLst>
                <p:tags r:id="rId4"/>
              </p:custDataLst>
            </p:nvPr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2" y="2624"/>
              <a:ext cx="5093" cy="60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文本框 4"/>
            <p:cNvSpPr txBox="1"/>
            <p:nvPr>
              <p:custDataLst>
                <p:tags r:id="rId5"/>
              </p:custDataLst>
            </p:nvPr>
          </p:nvSpPr>
          <p:spPr>
            <a:xfrm>
              <a:off x="3952" y="5343"/>
              <a:ext cx="926" cy="228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  <p:sp>
          <p:nvSpPr>
            <p:cNvPr id="9" name="文本框 8"/>
            <p:cNvSpPr txBox="1"/>
            <p:nvPr>
              <p:custDataLst>
                <p:tags r:id="rId6"/>
              </p:custDataLst>
            </p:nvPr>
          </p:nvSpPr>
          <p:spPr>
            <a:xfrm>
              <a:off x="3952" y="7718"/>
              <a:ext cx="1404" cy="5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黑体" panose="02010609060101010101" charset="-122"/>
                  <a:ea typeface="黑体" panose="02010609060101010101" charset="-122"/>
                </a:rPr>
                <a:t>脊神经</a:t>
              </a:r>
            </a:p>
          </p:txBody>
        </p:sp>
        <p:sp>
          <p:nvSpPr>
            <p:cNvPr id="11" name="文本框 10"/>
            <p:cNvSpPr txBox="1"/>
            <p:nvPr>
              <p:custDataLst>
                <p:tags r:id="rId7"/>
              </p:custDataLst>
            </p:nvPr>
          </p:nvSpPr>
          <p:spPr>
            <a:xfrm>
              <a:off x="8007" y="3002"/>
              <a:ext cx="1038" cy="5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黑体" panose="02010609060101010101" charset="-122"/>
                  <a:ea typeface="黑体" panose="02010609060101010101" charset="-122"/>
                </a:rPr>
                <a:t>脊髓</a:t>
              </a:r>
            </a:p>
          </p:txBody>
        </p:sp>
        <p:sp>
          <p:nvSpPr>
            <p:cNvPr id="13" name="Rectangle 11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4311" y="9053"/>
              <a:ext cx="4734" cy="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脊髓与脊神经结构示意图</a:t>
              </a: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3509" y="2330"/>
              <a:ext cx="6043" cy="6623"/>
              <a:chOff x="879157" y="1462420"/>
              <a:chExt cx="3837421" cy="4205562"/>
            </a:xfrm>
          </p:grpSpPr>
          <p:sp>
            <p:nvSpPr>
              <p:cNvPr id="30" name="文本框 29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879157" y="1480062"/>
                <a:ext cx="3633849" cy="8520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sp>
            <p:nvSpPr>
              <p:cNvPr id="31" name="文本框 30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3845448" y="1462420"/>
                <a:ext cx="871130" cy="41860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pic>
            <p:nvPicPr>
              <p:cNvPr id="32" name="Picture 13" descr="未标题-2"/>
              <p:cNvPicPr>
                <a:picLocks noChangeAspect="1" noChangeArrowheads="1"/>
              </p:cNvPicPr>
              <p:nvPr>
                <p:custDataLst>
                  <p:tags r:id="rId11"/>
                </p:custDataLst>
              </p:nvPr>
            </p:nvPicPr>
            <p:blipFill rotWithShape="1">
              <a:blip r:embed="rId2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38"/>
              <a:stretch>
                <a:fillRect/>
              </a:stretch>
            </p:blipFill>
            <p:spPr bwMode="auto">
              <a:xfrm>
                <a:off x="879157" y="1902242"/>
                <a:ext cx="3472644" cy="37657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3" name="文本框 32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3823748" y="3900017"/>
                <a:ext cx="871131" cy="33001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latin typeface="黑体" panose="02010609060101010101" charset="-122"/>
                    <a:ea typeface="黑体" panose="02010609060101010101" charset="-122"/>
                  </a:rPr>
                  <a:t>脊神经</a:t>
                </a:r>
              </a:p>
            </p:txBody>
          </p:sp>
          <p:sp>
            <p:nvSpPr>
              <p:cNvPr id="34" name="文本框 33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3086337" y="2217089"/>
                <a:ext cx="871131" cy="33001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latin typeface="黑体" panose="02010609060101010101" charset="-122"/>
                    <a:ea typeface="黑体" panose="02010609060101010101" charset="-122"/>
                  </a:rPr>
                  <a:t>灰质</a:t>
                </a:r>
              </a:p>
            </p:txBody>
          </p:sp>
          <p:sp>
            <p:nvSpPr>
              <p:cNvPr id="35" name="文本框 34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3082188" y="1855458"/>
                <a:ext cx="840606" cy="33001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latin typeface="黑体" panose="02010609060101010101" charset="-122"/>
                    <a:ea typeface="黑体" panose="02010609060101010101" charset="-122"/>
                  </a:rPr>
                  <a:t>白质</a:t>
                </a:r>
              </a:p>
            </p:txBody>
          </p:sp>
          <p:sp>
            <p:nvSpPr>
              <p:cNvPr id="36" name="文本框 35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3096508" y="1469250"/>
                <a:ext cx="1497879" cy="33001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latin typeface="黑体" panose="02010609060101010101" charset="-122"/>
                    <a:ea typeface="黑体" panose="02010609060101010101" charset="-122"/>
                  </a:rPr>
                  <a:t>神经纤维束</a:t>
                </a:r>
              </a:p>
            </p:txBody>
          </p:sp>
          <p:sp>
            <p:nvSpPr>
              <p:cNvPr id="37" name="文本框 36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2420685" y="1807872"/>
                <a:ext cx="584157" cy="524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sp>
            <p:nvSpPr>
              <p:cNvPr id="38" name="文本框 37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2815132" y="1938723"/>
                <a:ext cx="219380" cy="524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sp>
            <p:nvSpPr>
              <p:cNvPr id="39" name="文本框 38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3388183" y="2586117"/>
                <a:ext cx="871131" cy="5242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sp>
            <p:nvSpPr>
              <p:cNvPr id="40" name="文本框 39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3241779" y="4772660"/>
                <a:ext cx="498395" cy="67773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  <p:cxnSp>
            <p:nvCxnSpPr>
              <p:cNvPr id="41" name="直接连接符 40"/>
              <p:cNvCxnSpPr>
                <a:stCxn id="36" idx="1"/>
                <a:endCxn id="37" idx="1"/>
              </p:cNvCxnSpPr>
              <p:nvPr>
                <p:custDataLst>
                  <p:tags r:id="rId20"/>
                </p:custDataLst>
              </p:nvPr>
            </p:nvCxnSpPr>
            <p:spPr>
              <a:xfrm flipH="1">
                <a:off x="2421099" y="1634001"/>
                <a:ext cx="675409" cy="435844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/>
              <p:nvPr>
                <p:custDataLst>
                  <p:tags r:id="rId21"/>
                </p:custDataLst>
              </p:nvPr>
            </p:nvCxnSpPr>
            <p:spPr>
              <a:xfrm flipH="1">
                <a:off x="2598630" y="2101230"/>
                <a:ext cx="560903" cy="46051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>
                <p:custDataLst>
                  <p:tags r:id="rId22"/>
                </p:custDataLst>
              </p:nvPr>
            </p:nvCxnSpPr>
            <p:spPr>
              <a:xfrm flipH="1">
                <a:off x="2615479" y="2397284"/>
                <a:ext cx="584839" cy="45097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>
                <a:stCxn id="33" idx="2"/>
              </p:cNvCxnSpPr>
              <p:nvPr>
                <p:custDataLst>
                  <p:tags r:id="rId23"/>
                </p:custDataLst>
              </p:nvPr>
            </p:nvCxnSpPr>
            <p:spPr>
              <a:xfrm flipH="1">
                <a:off x="4253738" y="4230089"/>
                <a:ext cx="5576" cy="50331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6471920" y="2453834"/>
            <a:ext cx="3664831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是脑与躯干、内脏之间联系的通路</a:t>
            </a:r>
            <a:endParaRPr lang="en-US" altLang="zh-CN" sz="24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调节运动的低级中枢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78105" y="177800"/>
            <a:ext cx="6148070" cy="1105535"/>
            <a:chOff x="123" y="2818"/>
            <a:chExt cx="9682" cy="1741"/>
          </a:xfrm>
        </p:grpSpPr>
        <p:sp>
          <p:nvSpPr>
            <p:cNvPr id="3" name="文本框 2"/>
            <p:cNvSpPr txBox="1"/>
            <p:nvPr>
              <p:custDataLst>
                <p:tags r:id="rId2"/>
              </p:custDataLst>
            </p:nvPr>
          </p:nvSpPr>
          <p:spPr>
            <a:xfrm>
              <a:off x="123" y="2818"/>
              <a:ext cx="968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/>
                <a:t>1</a:t>
              </a:r>
              <a:r>
                <a:rPr lang="zh-CN" altLang="en-US" sz="2800" b="1"/>
                <a:t>、中枢神经系统</a:t>
              </a:r>
              <a:endParaRPr lang="en-US" altLang="zh-CN" sz="2800" b="1"/>
            </a:p>
          </p:txBody>
        </p:sp>
        <p:sp>
          <p:nvSpPr>
            <p:cNvPr id="8" name="文本框 7"/>
            <p:cNvSpPr txBox="1"/>
            <p:nvPr>
              <p:custDataLst>
                <p:tags r:id="rId3"/>
              </p:custDataLst>
            </p:nvPr>
          </p:nvSpPr>
          <p:spPr>
            <a:xfrm>
              <a:off x="130" y="3737"/>
              <a:ext cx="330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2800" b="1"/>
                <a:t>（</a:t>
              </a:r>
              <a:r>
                <a:rPr lang="en-US" altLang="zh-CN" sz="2800" b="1"/>
                <a:t>2</a:t>
              </a:r>
              <a:r>
                <a:rPr lang="zh-CN" sz="2800" b="1"/>
                <a:t>）</a:t>
              </a:r>
              <a:r>
                <a:rPr lang="zh-CN" altLang="en-US" sz="2800" b="1"/>
                <a:t>脊髓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78105" y="177800"/>
            <a:ext cx="6795770" cy="1105535"/>
            <a:chOff x="123" y="2818"/>
            <a:chExt cx="10702" cy="1741"/>
          </a:xfrm>
        </p:grpSpPr>
        <p:sp>
          <p:nvSpPr>
            <p:cNvPr id="4" name="文本框 3"/>
            <p:cNvSpPr txBox="1"/>
            <p:nvPr>
              <p:custDataLst>
                <p:tags r:id="rId6"/>
              </p:custDataLst>
            </p:nvPr>
          </p:nvSpPr>
          <p:spPr>
            <a:xfrm>
              <a:off x="123" y="2818"/>
              <a:ext cx="968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/>
                <a:t>1</a:t>
              </a:r>
              <a:r>
                <a:rPr lang="zh-CN" altLang="en-US" sz="2800" b="1"/>
                <a:t>、中枢神经系统</a:t>
              </a:r>
              <a:endParaRPr lang="en-US" altLang="zh-CN" sz="2800" b="1"/>
            </a:p>
          </p:txBody>
        </p:sp>
        <p:sp>
          <p:nvSpPr>
            <p:cNvPr id="8" name="文本框 7"/>
            <p:cNvSpPr txBox="1"/>
            <p:nvPr>
              <p:custDataLst>
                <p:tags r:id="rId7"/>
              </p:custDataLst>
            </p:nvPr>
          </p:nvSpPr>
          <p:spPr>
            <a:xfrm>
              <a:off x="130" y="3737"/>
              <a:ext cx="10695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2800" b="1"/>
                <a:t>（</a:t>
              </a:r>
              <a:r>
                <a:rPr lang="en-US" altLang="zh-CN" sz="2800" b="1"/>
                <a:t>3</a:t>
              </a:r>
              <a:r>
                <a:rPr lang="zh-CN" sz="2800" b="1"/>
                <a:t>）</a:t>
              </a:r>
              <a:r>
                <a:rPr lang="zh-CN" altLang="en-US" sz="2800" b="1"/>
                <a:t>中枢神经系统与神经中枢的区别</a:t>
              </a:r>
            </a:p>
          </p:txBody>
        </p:sp>
      </p:grpSp>
      <p:sp>
        <p:nvSpPr>
          <p:cNvPr id="11" name="Text Box 6"/>
          <p:cNvSpPr txBox="1"/>
          <p:nvPr>
            <p:custDataLst>
              <p:tags r:id="rId1"/>
            </p:custDataLst>
          </p:nvPr>
        </p:nvSpPr>
        <p:spPr>
          <a:xfrm>
            <a:off x="360362" y="1344931"/>
            <a:ext cx="9889808" cy="1383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zh-CN" altLang="en-US" sz="28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在中枢神经系统内，大量神经细胞聚集在一起，形成许多不同的神经中枢，分别负责调控某一特定的生理功能。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2522855" y="2946400"/>
            <a:ext cx="7053580" cy="3497580"/>
            <a:chOff x="5033" y="4567"/>
            <a:chExt cx="11108" cy="5508"/>
          </a:xfrm>
        </p:grpSpPr>
        <p:grpSp>
          <p:nvGrpSpPr>
            <p:cNvPr id="5" name="组合 4"/>
            <p:cNvGrpSpPr/>
            <p:nvPr/>
          </p:nvGrpSpPr>
          <p:grpSpPr>
            <a:xfrm>
              <a:off x="5033" y="4567"/>
              <a:ext cx="4714" cy="5509"/>
              <a:chOff x="5033" y="4567"/>
              <a:chExt cx="4714" cy="5509"/>
            </a:xfrm>
          </p:grpSpPr>
          <p:pic>
            <p:nvPicPr>
              <p:cNvPr id="6" name="图片 5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5033" y="4567"/>
                <a:ext cx="3557" cy="4491"/>
              </a:xfrm>
              <a:prstGeom prst="rect">
                <a:avLst/>
              </a:prstGeom>
            </p:spPr>
          </p:pic>
          <p:sp>
            <p:nvSpPr>
              <p:cNvPr id="9" name="文本框 8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5033" y="9058"/>
                <a:ext cx="4715" cy="10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Paul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Broca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(1824-1880)</a:t>
                </a:r>
              </a:p>
              <a:p>
                <a:endParaRPr lang="zh-CN" altLang="en-US" dirty="0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9909" y="4942"/>
              <a:ext cx="6232" cy="4625"/>
              <a:chOff x="9909" y="4942"/>
              <a:chExt cx="6232" cy="4625"/>
            </a:xfrm>
          </p:grpSpPr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9909" y="4942"/>
                <a:ext cx="5229" cy="3534"/>
              </a:xfrm>
              <a:prstGeom prst="rect">
                <a:avLst/>
              </a:prstGeom>
            </p:spPr>
          </p:pic>
          <p:sp>
            <p:nvSpPr>
              <p:cNvPr id="14" name="文本框 13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11427" y="8549"/>
                <a:ext cx="4715" cy="10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latin typeface="黑体" panose="02010609060101010101" charset="-122"/>
                    <a:ea typeface="黑体" panose="02010609060101010101" charset="-122"/>
                  </a:rPr>
                  <a:t>语言中枢</a:t>
                </a:r>
                <a:endParaRPr lang="en-US" altLang="zh-CN" dirty="0">
                  <a:latin typeface="黑体" panose="02010609060101010101" charset="-122"/>
                  <a:ea typeface="黑体" panose="02010609060101010101" charset="-122"/>
                </a:endParaRPr>
              </a:p>
              <a:p>
                <a:endParaRPr lang="zh-CN" altLang="en-US" dirty="0"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</p:grp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mE5ODlhNWIwMTY1N2E3ZWIxM2M2YjViZWNjMGUxZDQ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756*360"/>
  <p:tag name="TABLE_ENDDRAG_RECT" val="101*111*756*360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6933.2173228346455,&quot;width&quot;:9310.541732283464}"/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213"/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6724B"/>
      </a:accent2>
      <a:accent3>
        <a:srgbClr val="EFBB1F"/>
      </a:accent3>
      <a:accent4>
        <a:srgbClr val="75BD42"/>
      </a:accent4>
      <a:accent5>
        <a:srgbClr val="30C0B4"/>
      </a:accent5>
      <a:accent6>
        <a:srgbClr val="E05269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2603</Words>
  <Application>Microsoft Office PowerPoint</Application>
  <PresentationFormat>宽屏</PresentationFormat>
  <Paragraphs>457</Paragraphs>
  <Slides>54</Slides>
  <Notes>12</Notes>
  <HiddenSlides>2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54</vt:i4>
      </vt:variant>
    </vt:vector>
  </HeadingPairs>
  <TitlesOfParts>
    <vt:vector size="67" baseType="lpstr">
      <vt:lpstr>仿宋</vt:lpstr>
      <vt:lpstr>黑体</vt:lpstr>
      <vt:lpstr>华文楷体</vt:lpstr>
      <vt:lpstr>楷体</vt:lpstr>
      <vt:lpstr>宋体</vt:lpstr>
      <vt:lpstr>微软雅黑</vt:lpstr>
      <vt:lpstr>Arial</vt:lpstr>
      <vt:lpstr>Arial Black</vt:lpstr>
      <vt:lpstr>Calibri</vt:lpstr>
      <vt:lpstr>Tahoma</vt:lpstr>
      <vt:lpstr>Times New Roman</vt:lpstr>
      <vt:lpstr>Wingdings</vt:lpstr>
      <vt:lpstr>WPS</vt:lpstr>
      <vt:lpstr>神经调节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神经调节</dc:title>
  <dc:creator>Administrator</dc:creator>
  <cp:lastModifiedBy>HiteVision</cp:lastModifiedBy>
  <cp:revision>81</cp:revision>
  <dcterms:created xsi:type="dcterms:W3CDTF">2023-10-18T01:15:00Z</dcterms:created>
  <dcterms:modified xsi:type="dcterms:W3CDTF">2025-10-17T02:26:51Z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CC9A2478FA9A4770928AF0875F558943_13</vt:lpwstr>
  </property>
  <property fmtid="{D5CDD505-2E9C-101B-9397-08002B2CF9AE}" pid="3" name="KSOProductBuildVer">
    <vt:lpwstr>2052-12.1.0.23125</vt:lpwstr>
  </property>
</Properties>
</file>

<file path=docProps/thumbnail.jpeg>
</file>